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48" r:id="rId2"/>
    <p:sldMasterId id="2147483654" r:id="rId3"/>
    <p:sldMasterId id="2147483667" r:id="rId4"/>
  </p:sldMasterIdLst>
  <p:notesMasterIdLst>
    <p:notesMasterId r:id="rId33"/>
  </p:notesMasterIdLst>
  <p:handoutMasterIdLst>
    <p:handoutMasterId r:id="rId34"/>
  </p:handoutMasterIdLst>
  <p:sldIdLst>
    <p:sldId id="631" r:id="rId5"/>
    <p:sldId id="651" r:id="rId6"/>
    <p:sldId id="652" r:id="rId7"/>
    <p:sldId id="653" r:id="rId8"/>
    <p:sldId id="719" r:id="rId9"/>
    <p:sldId id="720" r:id="rId10"/>
    <p:sldId id="721" r:id="rId11"/>
    <p:sldId id="600" r:id="rId12"/>
    <p:sldId id="552" r:id="rId13"/>
    <p:sldId id="558" r:id="rId14"/>
    <p:sldId id="722" r:id="rId15"/>
    <p:sldId id="723" r:id="rId16"/>
    <p:sldId id="724" r:id="rId17"/>
    <p:sldId id="725" r:id="rId18"/>
    <p:sldId id="726" r:id="rId19"/>
    <p:sldId id="727" r:id="rId20"/>
    <p:sldId id="728" r:id="rId21"/>
    <p:sldId id="729" r:id="rId22"/>
    <p:sldId id="638" r:id="rId23"/>
    <p:sldId id="730" r:id="rId24"/>
    <p:sldId id="731" r:id="rId25"/>
    <p:sldId id="732" r:id="rId26"/>
    <p:sldId id="737" r:id="rId27"/>
    <p:sldId id="734" r:id="rId28"/>
    <p:sldId id="735" r:id="rId29"/>
    <p:sldId id="736" r:id="rId30"/>
    <p:sldId id="620" r:id="rId31"/>
    <p:sldId id="622" r:id="rId32"/>
  </p:sldIdLst>
  <p:sldSz cx="9144000" cy="5143500" type="screen16x9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1F"/>
    <a:srgbClr val="58C9EC"/>
    <a:srgbClr val="009EDC"/>
    <a:srgbClr val="51B7E7"/>
    <a:srgbClr val="D3EEFF"/>
    <a:srgbClr val="0068AC"/>
    <a:srgbClr val="EF7B00"/>
    <a:srgbClr val="79C634"/>
    <a:srgbClr val="A0C65C"/>
    <a:srgbClr val="A4C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9" autoAdjust="0"/>
    <p:restoredTop sz="87755" autoAdjust="0"/>
  </p:normalViewPr>
  <p:slideViewPr>
    <p:cSldViewPr>
      <p:cViewPr varScale="1">
        <p:scale>
          <a:sx n="88" d="100"/>
          <a:sy n="88" d="100"/>
        </p:scale>
        <p:origin x="97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438D7-CD00-44F8-BE1B-7C05DA1A0E09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863384-D5DB-434A-8968-BDCBC1729B5F}">
      <dgm:prSet/>
      <dgm:spPr>
        <a:solidFill>
          <a:srgbClr val="009FDA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All contractors or subcontractors with a covered contract in excess of $100,000 will be subject to Section 3 requirements. </a:t>
          </a:r>
        </a:p>
      </dgm:t>
    </dgm:pt>
    <dgm:pt modelId="{C11846B4-51D0-4AFB-9FEF-8D3A381AE4E9}" type="parTrans" cxnId="{097F441C-DD10-4EFF-AFEB-C96E589664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20917-4640-4F05-B870-20A951D6F3B4}" type="sibTrans" cxnId="{097F441C-DD10-4EFF-AFEB-C96E589664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C9321-3B6F-4BCA-B180-E941A4A2A2AB}">
      <dgm:prSet/>
      <dgm:spPr>
        <a:solidFill>
          <a:srgbClr val="A0C65C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If contracting or employment opportunities arise, contractors are required to meet the following Numerical Goal Requirements: </a:t>
          </a:r>
        </a:p>
      </dgm:t>
    </dgm:pt>
    <dgm:pt modelId="{3163DC61-87E7-46EF-B30A-A2DDC54B5C68}" type="parTrans" cxnId="{A4E809D4-D36D-4457-ADB0-253EC27A73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79A41-D152-458C-8753-6D79A9EB0786}" type="sibTrans" cxnId="{A4E809D4-D36D-4457-ADB0-253EC27A73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DB017-C73A-43F7-AE63-1D58E182F4DF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10% of the dollar amount of “hard cost” (construction)  should be directed to Section 3 Business Concern(s).</a:t>
          </a:r>
        </a:p>
      </dgm:t>
    </dgm:pt>
    <dgm:pt modelId="{60A3A11C-2ED1-4D80-A2A2-828D1C4E4B5C}" type="parTrans" cxnId="{E2BF87CA-9F7D-4152-B005-759202309F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C77CD-40BB-484B-BE48-23EE2D9565DB}" type="sibTrans" cxnId="{E2BF87CA-9F7D-4152-B005-759202309F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647F21-8E90-4C2C-BD6A-5145A16A5DF5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3% of the dollar amount of “soft cost” (non-construction) should be directed to Section 3 Business Concerns.</a:t>
          </a:r>
        </a:p>
      </dgm:t>
    </dgm:pt>
    <dgm:pt modelId="{F7BFA14C-9525-4759-A9DB-5731A233B085}" type="parTrans" cxnId="{14E674C1-1011-40DD-BB3D-A284D40176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C06CE-69B5-4A49-9807-9883236C201F}" type="sibTrans" cxnId="{14E674C1-1011-40DD-BB3D-A284D40176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EBAAB-E348-4194-A293-6888188F68E5}">
      <dgm:prSet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30% of new employment should be directed to Section 3 Residents. </a:t>
          </a:r>
        </a:p>
      </dgm:t>
    </dgm:pt>
    <dgm:pt modelId="{FB70C798-2D8A-4FA7-AACB-F8BA0B61FB8D}" type="parTrans" cxnId="{A6ABFE05-927F-4136-9E08-23DA61BA31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9BCB2-8FD4-40EC-9AAE-7E92236E66F0}" type="sibTrans" cxnId="{A6ABFE05-927F-4136-9E08-23DA61BA31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289A8-A9AE-4B37-BFCC-587003D80433}" type="pres">
      <dgm:prSet presAssocID="{EC3438D7-CD00-44F8-BE1B-7C05DA1A0E09}" presName="Name0" presStyleCnt="0">
        <dgm:presLayoutVars>
          <dgm:dir/>
          <dgm:animLvl val="lvl"/>
          <dgm:resizeHandles val="exact"/>
        </dgm:presLayoutVars>
      </dgm:prSet>
      <dgm:spPr/>
    </dgm:pt>
    <dgm:pt modelId="{DDF2422C-81D0-45C3-9E9B-F063CDAE963F}" type="pres">
      <dgm:prSet presAssocID="{A83C9321-3B6F-4BCA-B180-E941A4A2A2AB}" presName="boxAndChildren" presStyleCnt="0"/>
      <dgm:spPr/>
    </dgm:pt>
    <dgm:pt modelId="{E568D608-C4FF-4146-89EA-F3B22E612920}" type="pres">
      <dgm:prSet presAssocID="{A83C9321-3B6F-4BCA-B180-E941A4A2A2AB}" presName="parentTextBox" presStyleLbl="node1" presStyleIdx="0" presStyleCnt="2"/>
      <dgm:spPr/>
    </dgm:pt>
    <dgm:pt modelId="{478A3B0D-4035-4C2C-82BE-20A1BC8C6DCA}" type="pres">
      <dgm:prSet presAssocID="{A83C9321-3B6F-4BCA-B180-E941A4A2A2AB}" presName="entireBox" presStyleLbl="node1" presStyleIdx="0" presStyleCnt="2"/>
      <dgm:spPr/>
    </dgm:pt>
    <dgm:pt modelId="{CF76C2F5-DC63-46E5-8A4C-BDFC96E906CB}" type="pres">
      <dgm:prSet presAssocID="{A83C9321-3B6F-4BCA-B180-E941A4A2A2AB}" presName="descendantBox" presStyleCnt="0"/>
      <dgm:spPr/>
    </dgm:pt>
    <dgm:pt modelId="{15A67025-70A6-458E-B31C-5D601D866E33}" type="pres">
      <dgm:prSet presAssocID="{D81DB017-C73A-43F7-AE63-1D58E182F4DF}" presName="childTextBox" presStyleLbl="fgAccFollowNode1" presStyleIdx="0" presStyleCnt="3">
        <dgm:presLayoutVars>
          <dgm:bulletEnabled val="1"/>
        </dgm:presLayoutVars>
      </dgm:prSet>
      <dgm:spPr/>
    </dgm:pt>
    <dgm:pt modelId="{4B886780-9A36-42B1-A9A9-68D405AF1B5B}" type="pres">
      <dgm:prSet presAssocID="{BA647F21-8E90-4C2C-BD6A-5145A16A5DF5}" presName="childTextBox" presStyleLbl="fgAccFollowNode1" presStyleIdx="1" presStyleCnt="3">
        <dgm:presLayoutVars>
          <dgm:bulletEnabled val="1"/>
        </dgm:presLayoutVars>
      </dgm:prSet>
      <dgm:spPr/>
    </dgm:pt>
    <dgm:pt modelId="{524824C0-642C-4477-888C-C1730724724A}" type="pres">
      <dgm:prSet presAssocID="{836EBAAB-E348-4194-A293-6888188F68E5}" presName="childTextBox" presStyleLbl="fgAccFollowNode1" presStyleIdx="2" presStyleCnt="3">
        <dgm:presLayoutVars>
          <dgm:bulletEnabled val="1"/>
        </dgm:presLayoutVars>
      </dgm:prSet>
      <dgm:spPr/>
    </dgm:pt>
    <dgm:pt modelId="{158EFD5F-6191-4B92-9AF2-00BF8D03B059}" type="pres">
      <dgm:prSet presAssocID="{3E720917-4640-4F05-B870-20A951D6F3B4}" presName="sp" presStyleCnt="0"/>
      <dgm:spPr/>
    </dgm:pt>
    <dgm:pt modelId="{2592DA7C-191D-4FA7-A99D-8884DC72F741}" type="pres">
      <dgm:prSet presAssocID="{81863384-D5DB-434A-8968-BDCBC1729B5F}" presName="arrowAndChildren" presStyleCnt="0"/>
      <dgm:spPr/>
    </dgm:pt>
    <dgm:pt modelId="{D251FCCB-AC30-4D38-8B0F-6F061731F566}" type="pres">
      <dgm:prSet presAssocID="{81863384-D5DB-434A-8968-BDCBC1729B5F}" presName="parentTextArrow" presStyleLbl="node1" presStyleIdx="1" presStyleCnt="2"/>
      <dgm:spPr/>
    </dgm:pt>
  </dgm:ptLst>
  <dgm:cxnLst>
    <dgm:cxn modelId="{A6ABFE05-927F-4136-9E08-23DA61BA31CC}" srcId="{A83C9321-3B6F-4BCA-B180-E941A4A2A2AB}" destId="{836EBAAB-E348-4194-A293-6888188F68E5}" srcOrd="2" destOrd="0" parTransId="{FB70C798-2D8A-4FA7-AACB-F8BA0B61FB8D}" sibTransId="{D969BCB2-8FD4-40EC-9AAE-7E92236E66F0}"/>
    <dgm:cxn modelId="{097F441C-DD10-4EFF-AFEB-C96E58966438}" srcId="{EC3438D7-CD00-44F8-BE1B-7C05DA1A0E09}" destId="{81863384-D5DB-434A-8968-BDCBC1729B5F}" srcOrd="0" destOrd="0" parTransId="{C11846B4-51D0-4AFB-9FEF-8D3A381AE4E9}" sibTransId="{3E720917-4640-4F05-B870-20A951D6F3B4}"/>
    <dgm:cxn modelId="{756BD51E-03F4-4BA7-AB5C-69DF2D712CFA}" type="presOf" srcId="{D81DB017-C73A-43F7-AE63-1D58E182F4DF}" destId="{15A67025-70A6-458E-B31C-5D601D866E33}" srcOrd="0" destOrd="0" presId="urn:microsoft.com/office/officeart/2005/8/layout/process4"/>
    <dgm:cxn modelId="{A306F226-879D-4E81-92D2-4EABB3144DF4}" type="presOf" srcId="{836EBAAB-E348-4194-A293-6888188F68E5}" destId="{524824C0-642C-4477-888C-C1730724724A}" srcOrd="0" destOrd="0" presId="urn:microsoft.com/office/officeart/2005/8/layout/process4"/>
    <dgm:cxn modelId="{BE50786F-C782-4C44-AB63-C2009375A04F}" type="presOf" srcId="{A83C9321-3B6F-4BCA-B180-E941A4A2A2AB}" destId="{E568D608-C4FF-4146-89EA-F3B22E612920}" srcOrd="0" destOrd="0" presId="urn:microsoft.com/office/officeart/2005/8/layout/process4"/>
    <dgm:cxn modelId="{FB02977E-667A-45D9-8DED-AEE1A3DB821C}" type="presOf" srcId="{A83C9321-3B6F-4BCA-B180-E941A4A2A2AB}" destId="{478A3B0D-4035-4C2C-82BE-20A1BC8C6DCA}" srcOrd="1" destOrd="0" presId="urn:microsoft.com/office/officeart/2005/8/layout/process4"/>
    <dgm:cxn modelId="{36BCC78D-574E-4AD4-BF2B-D6D2C50C832C}" type="presOf" srcId="{EC3438D7-CD00-44F8-BE1B-7C05DA1A0E09}" destId="{142289A8-A9AE-4B37-BFCC-587003D80433}" srcOrd="0" destOrd="0" presId="urn:microsoft.com/office/officeart/2005/8/layout/process4"/>
    <dgm:cxn modelId="{14E674C1-1011-40DD-BB3D-A284D401765E}" srcId="{A83C9321-3B6F-4BCA-B180-E941A4A2A2AB}" destId="{BA647F21-8E90-4C2C-BD6A-5145A16A5DF5}" srcOrd="1" destOrd="0" parTransId="{F7BFA14C-9525-4759-A9DB-5731A233B085}" sibTransId="{A9EC06CE-69B5-4A49-9807-9883236C201F}"/>
    <dgm:cxn modelId="{B8E6BFC6-7671-47D8-B312-513A833FEE79}" type="presOf" srcId="{81863384-D5DB-434A-8968-BDCBC1729B5F}" destId="{D251FCCB-AC30-4D38-8B0F-6F061731F566}" srcOrd="0" destOrd="0" presId="urn:microsoft.com/office/officeart/2005/8/layout/process4"/>
    <dgm:cxn modelId="{E2BF87CA-9F7D-4152-B005-759202309F18}" srcId="{A83C9321-3B6F-4BCA-B180-E941A4A2A2AB}" destId="{D81DB017-C73A-43F7-AE63-1D58E182F4DF}" srcOrd="0" destOrd="0" parTransId="{60A3A11C-2ED1-4D80-A2A2-828D1C4E4B5C}" sibTransId="{7B7C77CD-40BB-484B-BE48-23EE2D9565DB}"/>
    <dgm:cxn modelId="{A4E809D4-D36D-4457-ADB0-253EC27A73A6}" srcId="{EC3438D7-CD00-44F8-BE1B-7C05DA1A0E09}" destId="{A83C9321-3B6F-4BCA-B180-E941A4A2A2AB}" srcOrd="1" destOrd="0" parTransId="{3163DC61-87E7-46EF-B30A-A2DDC54B5C68}" sibTransId="{8DE79A41-D152-458C-8753-6D79A9EB0786}"/>
    <dgm:cxn modelId="{EAF6F3E2-3CE3-494A-ACB7-4A308EC0819A}" type="presOf" srcId="{BA647F21-8E90-4C2C-BD6A-5145A16A5DF5}" destId="{4B886780-9A36-42B1-A9A9-68D405AF1B5B}" srcOrd="0" destOrd="0" presId="urn:microsoft.com/office/officeart/2005/8/layout/process4"/>
    <dgm:cxn modelId="{462EEB71-7B75-4047-8146-4BFFBB13E7C0}" type="presParOf" srcId="{142289A8-A9AE-4B37-BFCC-587003D80433}" destId="{DDF2422C-81D0-45C3-9E9B-F063CDAE963F}" srcOrd="0" destOrd="0" presId="urn:microsoft.com/office/officeart/2005/8/layout/process4"/>
    <dgm:cxn modelId="{13DF6BA6-6819-4B0E-ADF2-A4B712F1C2CE}" type="presParOf" srcId="{DDF2422C-81D0-45C3-9E9B-F063CDAE963F}" destId="{E568D608-C4FF-4146-89EA-F3B22E612920}" srcOrd="0" destOrd="0" presId="urn:microsoft.com/office/officeart/2005/8/layout/process4"/>
    <dgm:cxn modelId="{26A1E43B-5515-478A-A50E-D5F76C5B8D7F}" type="presParOf" srcId="{DDF2422C-81D0-45C3-9E9B-F063CDAE963F}" destId="{478A3B0D-4035-4C2C-82BE-20A1BC8C6DCA}" srcOrd="1" destOrd="0" presId="urn:microsoft.com/office/officeart/2005/8/layout/process4"/>
    <dgm:cxn modelId="{9124BA12-B8C6-482F-B11F-1AC1CE9C74AD}" type="presParOf" srcId="{DDF2422C-81D0-45C3-9E9B-F063CDAE963F}" destId="{CF76C2F5-DC63-46E5-8A4C-BDFC96E906CB}" srcOrd="2" destOrd="0" presId="urn:microsoft.com/office/officeart/2005/8/layout/process4"/>
    <dgm:cxn modelId="{B02691F4-07DE-4FE8-B1F2-447BB7B9DD9C}" type="presParOf" srcId="{CF76C2F5-DC63-46E5-8A4C-BDFC96E906CB}" destId="{15A67025-70A6-458E-B31C-5D601D866E33}" srcOrd="0" destOrd="0" presId="urn:microsoft.com/office/officeart/2005/8/layout/process4"/>
    <dgm:cxn modelId="{003C8390-0363-4A90-8582-28A44A8E6AA7}" type="presParOf" srcId="{CF76C2F5-DC63-46E5-8A4C-BDFC96E906CB}" destId="{4B886780-9A36-42B1-A9A9-68D405AF1B5B}" srcOrd="1" destOrd="0" presId="urn:microsoft.com/office/officeart/2005/8/layout/process4"/>
    <dgm:cxn modelId="{D060C45E-DFB5-4C8C-928C-6DC3A1A914D1}" type="presParOf" srcId="{CF76C2F5-DC63-46E5-8A4C-BDFC96E906CB}" destId="{524824C0-642C-4477-888C-C1730724724A}" srcOrd="2" destOrd="0" presId="urn:microsoft.com/office/officeart/2005/8/layout/process4"/>
    <dgm:cxn modelId="{2BB8C7CD-4F9B-4F04-8E34-E221BD7547F5}" type="presParOf" srcId="{142289A8-A9AE-4B37-BFCC-587003D80433}" destId="{158EFD5F-6191-4B92-9AF2-00BF8D03B059}" srcOrd="1" destOrd="0" presId="urn:microsoft.com/office/officeart/2005/8/layout/process4"/>
    <dgm:cxn modelId="{2A1F007B-7CE4-49BC-A94B-1BDF23DB8982}" type="presParOf" srcId="{142289A8-A9AE-4B37-BFCC-587003D80433}" destId="{2592DA7C-191D-4FA7-A99D-8884DC72F741}" srcOrd="2" destOrd="0" presId="urn:microsoft.com/office/officeart/2005/8/layout/process4"/>
    <dgm:cxn modelId="{7ABF1BFE-7984-4595-BD19-572EF8EB5F99}" type="presParOf" srcId="{2592DA7C-191D-4FA7-A99D-8884DC72F741}" destId="{D251FCCB-AC30-4D38-8B0F-6F061731F56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46706-40EA-49ED-8AFC-01DC1E88559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14465F-FD2D-4EB8-89F7-A5556DB9AB42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Subcontracts valued at or above $200K including contingencies, amendments, and supplemental terms;</a:t>
          </a:r>
        </a:p>
      </dgm:t>
    </dgm:pt>
    <dgm:pt modelId="{9208BF9B-4FFA-4EC9-B2A0-0D999A75FD24}" type="parTrans" cxnId="{C7EE717D-3618-4E57-BF0B-F2AA0D6F2EF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78932-E6FD-4912-9058-AB5C343F0DBF}" type="sibTrans" cxnId="{C7EE717D-3618-4E57-BF0B-F2AA0D6F2EF8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2BEDB-3B7F-4A9F-B285-315791054147}">
      <dgm:prSet custT="1"/>
      <dgm:spPr>
        <a:solidFill>
          <a:srgbClr val="009FDA"/>
        </a:solidFill>
      </dgm:spPr>
      <dgm:t>
        <a:bodyPr/>
        <a:lstStyle/>
        <a:p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Professional Service, Construction and Service contracts </a:t>
          </a:r>
        </a:p>
      </dgm:t>
    </dgm:pt>
    <dgm:pt modelId="{426D25B1-C052-45F8-9CE3-F8B097E60C3F}" type="parTrans" cxnId="{83752EC1-C082-4CBE-A904-0D63AB29C1D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B4E61-A2ED-4566-A248-A9C6C109E6F7}" type="sibTrans" cxnId="{83752EC1-C082-4CBE-A904-0D63AB29C1D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37AD9-C011-467B-956E-4E06AD290144}" type="pres">
      <dgm:prSet presAssocID="{C9446706-40EA-49ED-8AFC-01DC1E885590}" presName="outerComposite" presStyleCnt="0">
        <dgm:presLayoutVars>
          <dgm:chMax val="5"/>
          <dgm:dir/>
          <dgm:resizeHandles val="exact"/>
        </dgm:presLayoutVars>
      </dgm:prSet>
      <dgm:spPr/>
    </dgm:pt>
    <dgm:pt modelId="{11B1215A-9CBC-45A9-8FA0-BCDB2C0C44CA}" type="pres">
      <dgm:prSet presAssocID="{C9446706-40EA-49ED-8AFC-01DC1E885590}" presName="dummyMaxCanvas" presStyleCnt="0">
        <dgm:presLayoutVars/>
      </dgm:prSet>
      <dgm:spPr/>
    </dgm:pt>
    <dgm:pt modelId="{5559B860-6CF6-4328-87F6-EB1BCE8F6C15}" type="pres">
      <dgm:prSet presAssocID="{C9446706-40EA-49ED-8AFC-01DC1E885590}" presName="TwoNodes_1" presStyleLbl="node1" presStyleIdx="0" presStyleCnt="2">
        <dgm:presLayoutVars>
          <dgm:bulletEnabled val="1"/>
        </dgm:presLayoutVars>
      </dgm:prSet>
      <dgm:spPr/>
    </dgm:pt>
    <dgm:pt modelId="{2446CB74-9054-458E-BB75-601BF009DC4F}" type="pres">
      <dgm:prSet presAssocID="{C9446706-40EA-49ED-8AFC-01DC1E885590}" presName="TwoNodes_2" presStyleLbl="node1" presStyleIdx="1" presStyleCnt="2">
        <dgm:presLayoutVars>
          <dgm:bulletEnabled val="1"/>
        </dgm:presLayoutVars>
      </dgm:prSet>
      <dgm:spPr/>
    </dgm:pt>
    <dgm:pt modelId="{F05CD1D9-6F3D-4677-974C-8491E1807013}" type="pres">
      <dgm:prSet presAssocID="{C9446706-40EA-49ED-8AFC-01DC1E885590}" presName="TwoConn_1-2" presStyleLbl="fgAccFollowNode1" presStyleIdx="0" presStyleCnt="1" custScaleY="222222">
        <dgm:presLayoutVars>
          <dgm:bulletEnabled val="1"/>
        </dgm:presLayoutVars>
      </dgm:prSet>
      <dgm:spPr/>
    </dgm:pt>
    <dgm:pt modelId="{0E5EBB3B-BFA5-45A6-A44B-45CB18B4EF0B}" type="pres">
      <dgm:prSet presAssocID="{C9446706-40EA-49ED-8AFC-01DC1E885590}" presName="TwoNodes_1_text" presStyleLbl="node1" presStyleIdx="1" presStyleCnt="2">
        <dgm:presLayoutVars>
          <dgm:bulletEnabled val="1"/>
        </dgm:presLayoutVars>
      </dgm:prSet>
      <dgm:spPr/>
    </dgm:pt>
    <dgm:pt modelId="{9F69888A-45B2-43EE-9CAB-80FA0A364476}" type="pres">
      <dgm:prSet presAssocID="{C9446706-40EA-49ED-8AFC-01DC1E88559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262303F-3CAA-4C5E-940B-AAD762F3489B}" type="presOf" srcId="{F914465F-FD2D-4EB8-89F7-A5556DB9AB42}" destId="{0E5EBB3B-BFA5-45A6-A44B-45CB18B4EF0B}" srcOrd="1" destOrd="0" presId="urn:microsoft.com/office/officeart/2005/8/layout/vProcess5"/>
    <dgm:cxn modelId="{6111EA4F-CD47-4A08-990E-DA58B59596F8}" type="presOf" srcId="{F072BEDB-3B7F-4A9F-B285-315791054147}" destId="{9F69888A-45B2-43EE-9CAB-80FA0A364476}" srcOrd="1" destOrd="0" presId="urn:microsoft.com/office/officeart/2005/8/layout/vProcess5"/>
    <dgm:cxn modelId="{C7EE717D-3618-4E57-BF0B-F2AA0D6F2EF8}" srcId="{C9446706-40EA-49ED-8AFC-01DC1E885590}" destId="{F914465F-FD2D-4EB8-89F7-A5556DB9AB42}" srcOrd="0" destOrd="0" parTransId="{9208BF9B-4FFA-4EC9-B2A0-0D999A75FD24}" sibTransId="{60078932-E6FD-4912-9058-AB5C343F0DBF}"/>
    <dgm:cxn modelId="{C109F089-037F-417D-B35C-E139F2DA26DA}" type="presOf" srcId="{F914465F-FD2D-4EB8-89F7-A5556DB9AB42}" destId="{5559B860-6CF6-4328-87F6-EB1BCE8F6C15}" srcOrd="0" destOrd="0" presId="urn:microsoft.com/office/officeart/2005/8/layout/vProcess5"/>
    <dgm:cxn modelId="{14AEBA94-F1AE-482B-AB65-F258A5D376AE}" type="presOf" srcId="{60078932-E6FD-4912-9058-AB5C343F0DBF}" destId="{F05CD1D9-6F3D-4677-974C-8491E1807013}" srcOrd="0" destOrd="0" presId="urn:microsoft.com/office/officeart/2005/8/layout/vProcess5"/>
    <dgm:cxn modelId="{EDDB53A1-0ADD-4B76-8B28-A802EE7F8CBE}" type="presOf" srcId="{F072BEDB-3B7F-4A9F-B285-315791054147}" destId="{2446CB74-9054-458E-BB75-601BF009DC4F}" srcOrd="0" destOrd="0" presId="urn:microsoft.com/office/officeart/2005/8/layout/vProcess5"/>
    <dgm:cxn modelId="{83752EC1-C082-4CBE-A904-0D63AB29C1DC}" srcId="{C9446706-40EA-49ED-8AFC-01DC1E885590}" destId="{F072BEDB-3B7F-4A9F-B285-315791054147}" srcOrd="1" destOrd="0" parTransId="{426D25B1-C052-45F8-9CE3-F8B097E60C3F}" sibTransId="{394B4E61-A2ED-4566-A248-A9C6C109E6F7}"/>
    <dgm:cxn modelId="{E32DCBDF-17F7-4239-B691-40F95F3D6C5C}" type="presOf" srcId="{C9446706-40EA-49ED-8AFC-01DC1E885590}" destId="{EC737AD9-C011-467B-956E-4E06AD290144}" srcOrd="0" destOrd="0" presId="urn:microsoft.com/office/officeart/2005/8/layout/vProcess5"/>
    <dgm:cxn modelId="{9AC4CA8D-BAFA-491B-9313-71DDD0C81978}" type="presParOf" srcId="{EC737AD9-C011-467B-956E-4E06AD290144}" destId="{11B1215A-9CBC-45A9-8FA0-BCDB2C0C44CA}" srcOrd="0" destOrd="0" presId="urn:microsoft.com/office/officeart/2005/8/layout/vProcess5"/>
    <dgm:cxn modelId="{52986854-1FD3-4807-9010-731E1FB1759B}" type="presParOf" srcId="{EC737AD9-C011-467B-956E-4E06AD290144}" destId="{5559B860-6CF6-4328-87F6-EB1BCE8F6C15}" srcOrd="1" destOrd="0" presId="urn:microsoft.com/office/officeart/2005/8/layout/vProcess5"/>
    <dgm:cxn modelId="{D1E81B73-ECB2-49D8-B53A-B1BAB27EE881}" type="presParOf" srcId="{EC737AD9-C011-467B-956E-4E06AD290144}" destId="{2446CB74-9054-458E-BB75-601BF009DC4F}" srcOrd="2" destOrd="0" presId="urn:microsoft.com/office/officeart/2005/8/layout/vProcess5"/>
    <dgm:cxn modelId="{9BA47BF7-A858-4ED9-8201-A6F43A9C08E4}" type="presParOf" srcId="{EC737AD9-C011-467B-956E-4E06AD290144}" destId="{F05CD1D9-6F3D-4677-974C-8491E1807013}" srcOrd="3" destOrd="0" presId="urn:microsoft.com/office/officeart/2005/8/layout/vProcess5"/>
    <dgm:cxn modelId="{6157DF3E-87B3-469F-850E-D02DB5A249A9}" type="presParOf" srcId="{EC737AD9-C011-467B-956E-4E06AD290144}" destId="{0E5EBB3B-BFA5-45A6-A44B-45CB18B4EF0B}" srcOrd="4" destOrd="0" presId="urn:microsoft.com/office/officeart/2005/8/layout/vProcess5"/>
    <dgm:cxn modelId="{0A128AB6-C8CA-446D-A213-EFC552B275A2}" type="presParOf" srcId="{EC737AD9-C011-467B-956E-4E06AD290144}" destId="{9F69888A-45B2-43EE-9CAB-80FA0A36447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B08E8-3BFC-4985-B044-F67B4E3AB8D6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2B79F7-9C38-4C11-A223-AB4C462B2704}">
      <dgm:prSet custT="1"/>
      <dgm:spPr>
        <a:solidFill>
          <a:srgbClr val="009FDA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“Plays” by providing health benefits to covered employees. Health benefits must meet or exceed the following standards.</a:t>
          </a:r>
        </a:p>
      </dgm:t>
    </dgm:pt>
    <dgm:pt modelId="{B9C5292E-9F3D-4B0D-B6C3-14FBFF086AAC}" type="parTrans" cxnId="{AFA42736-84A6-4223-9CC5-55276658B94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66D43-DBF7-4AC3-B717-98C063BB1684}" type="sibTrans" cxnId="{AFA42736-84A6-4223-9CC5-55276658B94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F40AB-4AAC-4862-8E29-160BE98669CB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Employer contributes no less than 75% of the total premium costs per covered employee per month toward the total premium cost.</a:t>
          </a:r>
        </a:p>
      </dgm:t>
    </dgm:pt>
    <dgm:pt modelId="{C8624E9B-8310-4505-97C5-74F12DE2CB47}" type="parTrans" cxnId="{D011D05D-062E-4DA8-94C6-F442F8BA7CC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8BD15-D3C4-4E45-8F6A-DD7789ED4108}" type="sibTrans" cxnId="{D011D05D-062E-4DA8-94C6-F442F8BA7CC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DE67A-EEB2-2140-AD16-5F8FBDF9E082}">
      <dgm:prSet/>
      <dgm:spPr>
        <a:solidFill>
          <a:srgbClr val="FECE1F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The employee contribution if any, will be no greater than 25% of the monthly premium cost. </a:t>
          </a:r>
        </a:p>
      </dgm:t>
    </dgm:pt>
    <dgm:pt modelId="{3C65E21A-CAEE-5245-BC35-346CDE16DAA3}" type="parTrans" cxnId="{0749B8EF-CF4A-0E4F-8ECF-EB61DD0897A3}">
      <dgm:prSet/>
      <dgm:spPr/>
      <dgm:t>
        <a:bodyPr/>
        <a:lstStyle/>
        <a:p>
          <a:endParaRPr lang="en-US"/>
        </a:p>
      </dgm:t>
    </dgm:pt>
    <dgm:pt modelId="{7C4B654F-5E7A-1546-A0B0-7DEFDD70584D}" type="sibTrans" cxnId="{0749B8EF-CF4A-0E4F-8ECF-EB61DD0897A3}">
      <dgm:prSet/>
      <dgm:spPr/>
      <dgm:t>
        <a:bodyPr/>
        <a:lstStyle/>
        <a:p>
          <a:endParaRPr lang="en-US"/>
        </a:p>
      </dgm:t>
    </dgm:pt>
    <dgm:pt modelId="{4FEA9654-631E-46F4-B4EB-1281982CF046}" type="pres">
      <dgm:prSet presAssocID="{5CAB08E8-3BFC-4985-B044-F67B4E3AB8D6}" presName="Name0" presStyleCnt="0">
        <dgm:presLayoutVars>
          <dgm:dir/>
          <dgm:animLvl val="lvl"/>
          <dgm:resizeHandles val="exact"/>
        </dgm:presLayoutVars>
      </dgm:prSet>
      <dgm:spPr/>
    </dgm:pt>
    <dgm:pt modelId="{48816439-2021-F740-B36A-0D3393446BB5}" type="pres">
      <dgm:prSet presAssocID="{1F9DE67A-EEB2-2140-AD16-5F8FBDF9E082}" presName="boxAndChildren" presStyleCnt="0"/>
      <dgm:spPr/>
    </dgm:pt>
    <dgm:pt modelId="{A0B3C1D6-A492-4B4F-B347-3B496DA3C880}" type="pres">
      <dgm:prSet presAssocID="{1F9DE67A-EEB2-2140-AD16-5F8FBDF9E082}" presName="parentTextBox" presStyleLbl="node1" presStyleIdx="0" presStyleCnt="3"/>
      <dgm:spPr/>
    </dgm:pt>
    <dgm:pt modelId="{BA9739A4-C0FD-674F-A306-EE4A8BB40569}" type="pres">
      <dgm:prSet presAssocID="{93E8BD15-D3C4-4E45-8F6A-DD7789ED4108}" presName="sp" presStyleCnt="0"/>
      <dgm:spPr/>
    </dgm:pt>
    <dgm:pt modelId="{80F77429-023F-6A4A-A2FE-31CA7A03315C}" type="pres">
      <dgm:prSet presAssocID="{0B1F40AB-4AAC-4862-8E29-160BE98669CB}" presName="arrowAndChildren" presStyleCnt="0"/>
      <dgm:spPr/>
    </dgm:pt>
    <dgm:pt modelId="{99E8BAC9-2797-8243-A85A-B3637A341D59}" type="pres">
      <dgm:prSet presAssocID="{0B1F40AB-4AAC-4862-8E29-160BE98669CB}" presName="parentTextArrow" presStyleLbl="node1" presStyleIdx="1" presStyleCnt="3"/>
      <dgm:spPr/>
    </dgm:pt>
    <dgm:pt modelId="{A040543C-506E-41B4-8ECB-32160BAD45A3}" type="pres">
      <dgm:prSet presAssocID="{BA266D43-DBF7-4AC3-B717-98C063BB1684}" presName="sp" presStyleCnt="0"/>
      <dgm:spPr/>
    </dgm:pt>
    <dgm:pt modelId="{CCDA21A0-55BF-4887-9403-7CB091621813}" type="pres">
      <dgm:prSet presAssocID="{A62B79F7-9C38-4C11-A223-AB4C462B2704}" presName="arrowAndChildren" presStyleCnt="0"/>
      <dgm:spPr/>
    </dgm:pt>
    <dgm:pt modelId="{2D2E944B-C3E2-435A-BF91-B883784A23C9}" type="pres">
      <dgm:prSet presAssocID="{A62B79F7-9C38-4C11-A223-AB4C462B2704}" presName="parentTextArrow" presStyleLbl="node1" presStyleIdx="2" presStyleCnt="3" custLinFactNeighborX="1208" custLinFactNeighborY="3776"/>
      <dgm:spPr/>
    </dgm:pt>
  </dgm:ptLst>
  <dgm:cxnLst>
    <dgm:cxn modelId="{AFA42736-84A6-4223-9CC5-55276658B949}" srcId="{5CAB08E8-3BFC-4985-B044-F67B4E3AB8D6}" destId="{A62B79F7-9C38-4C11-A223-AB4C462B2704}" srcOrd="0" destOrd="0" parTransId="{B9C5292E-9F3D-4B0D-B6C3-14FBFF086AAC}" sibTransId="{BA266D43-DBF7-4AC3-B717-98C063BB1684}"/>
    <dgm:cxn modelId="{D011D05D-062E-4DA8-94C6-F442F8BA7CC4}" srcId="{5CAB08E8-3BFC-4985-B044-F67B4E3AB8D6}" destId="{0B1F40AB-4AAC-4862-8E29-160BE98669CB}" srcOrd="1" destOrd="0" parTransId="{C8624E9B-8310-4505-97C5-74F12DE2CB47}" sibTransId="{93E8BD15-D3C4-4E45-8F6A-DD7789ED4108}"/>
    <dgm:cxn modelId="{678D0C88-D7B4-4C79-BADC-BE8A8C24B4BD}" type="presOf" srcId="{A62B79F7-9C38-4C11-A223-AB4C462B2704}" destId="{2D2E944B-C3E2-435A-BF91-B883784A23C9}" srcOrd="0" destOrd="0" presId="urn:microsoft.com/office/officeart/2005/8/layout/process4"/>
    <dgm:cxn modelId="{3A5A5A9D-FBA5-4E43-A6BD-16352E912F7D}" type="presOf" srcId="{5CAB08E8-3BFC-4985-B044-F67B4E3AB8D6}" destId="{4FEA9654-631E-46F4-B4EB-1281982CF046}" srcOrd="0" destOrd="0" presId="urn:microsoft.com/office/officeart/2005/8/layout/process4"/>
    <dgm:cxn modelId="{847FCDC0-D498-4242-A8E9-B97D1A477DC6}" type="presOf" srcId="{0B1F40AB-4AAC-4862-8E29-160BE98669CB}" destId="{99E8BAC9-2797-8243-A85A-B3637A341D59}" srcOrd="0" destOrd="0" presId="urn:microsoft.com/office/officeart/2005/8/layout/process4"/>
    <dgm:cxn modelId="{6CB95BDC-866F-BD4A-99D2-5827CBD7611A}" type="presOf" srcId="{1F9DE67A-EEB2-2140-AD16-5F8FBDF9E082}" destId="{A0B3C1D6-A492-4B4F-B347-3B496DA3C880}" srcOrd="0" destOrd="0" presId="urn:microsoft.com/office/officeart/2005/8/layout/process4"/>
    <dgm:cxn modelId="{0749B8EF-CF4A-0E4F-8ECF-EB61DD0897A3}" srcId="{5CAB08E8-3BFC-4985-B044-F67B4E3AB8D6}" destId="{1F9DE67A-EEB2-2140-AD16-5F8FBDF9E082}" srcOrd="2" destOrd="0" parTransId="{3C65E21A-CAEE-5245-BC35-346CDE16DAA3}" sibTransId="{7C4B654F-5E7A-1546-A0B0-7DEFDD70584D}"/>
    <dgm:cxn modelId="{65C60B05-9E28-5F40-8402-A322F10F8A0F}" type="presParOf" srcId="{4FEA9654-631E-46F4-B4EB-1281982CF046}" destId="{48816439-2021-F740-B36A-0D3393446BB5}" srcOrd="0" destOrd="0" presId="urn:microsoft.com/office/officeart/2005/8/layout/process4"/>
    <dgm:cxn modelId="{59B28764-D2F8-6548-ABC6-917B3D3CBA28}" type="presParOf" srcId="{48816439-2021-F740-B36A-0D3393446BB5}" destId="{A0B3C1D6-A492-4B4F-B347-3B496DA3C880}" srcOrd="0" destOrd="0" presId="urn:microsoft.com/office/officeart/2005/8/layout/process4"/>
    <dgm:cxn modelId="{E4E048F7-276A-4D4C-8776-AF15DC00348E}" type="presParOf" srcId="{4FEA9654-631E-46F4-B4EB-1281982CF046}" destId="{BA9739A4-C0FD-674F-A306-EE4A8BB40569}" srcOrd="1" destOrd="0" presId="urn:microsoft.com/office/officeart/2005/8/layout/process4"/>
    <dgm:cxn modelId="{6D1FCB56-9AF8-6144-91E1-CE9AAF38E68B}" type="presParOf" srcId="{4FEA9654-631E-46F4-B4EB-1281982CF046}" destId="{80F77429-023F-6A4A-A2FE-31CA7A03315C}" srcOrd="2" destOrd="0" presId="urn:microsoft.com/office/officeart/2005/8/layout/process4"/>
    <dgm:cxn modelId="{10B56EEA-E737-E449-9CE2-94528FD51E5F}" type="presParOf" srcId="{80F77429-023F-6A4A-A2FE-31CA7A03315C}" destId="{99E8BAC9-2797-8243-A85A-B3637A341D59}" srcOrd="0" destOrd="0" presId="urn:microsoft.com/office/officeart/2005/8/layout/process4"/>
    <dgm:cxn modelId="{62617DF0-D950-457F-AEAB-2F4942B7E913}" type="presParOf" srcId="{4FEA9654-631E-46F4-B4EB-1281982CF046}" destId="{A040543C-506E-41B4-8ECB-32160BAD45A3}" srcOrd="3" destOrd="0" presId="urn:microsoft.com/office/officeart/2005/8/layout/process4"/>
    <dgm:cxn modelId="{90CE6215-9AA3-486E-A32D-D18E6561EB82}" type="presParOf" srcId="{4FEA9654-631E-46F4-B4EB-1281982CF046}" destId="{CCDA21A0-55BF-4887-9403-7CB091621813}" srcOrd="4" destOrd="0" presId="urn:microsoft.com/office/officeart/2005/8/layout/process4"/>
    <dgm:cxn modelId="{F492576C-04B6-4535-A7AF-B309665B8FBF}" type="presParOf" srcId="{CCDA21A0-55BF-4887-9403-7CB091621813}" destId="{2D2E944B-C3E2-435A-BF91-B883784A23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A3B0D-4035-4C2C-82BE-20A1BC8C6DCA}">
      <dsp:nvSpPr>
        <dsp:cNvPr id="0" name=""/>
        <dsp:cNvSpPr/>
      </dsp:nvSpPr>
      <dsp:spPr>
        <a:xfrm>
          <a:off x="0" y="1769644"/>
          <a:ext cx="6271089" cy="1161078"/>
        </a:xfrm>
        <a:prstGeom prst="rect">
          <a:avLst/>
        </a:prstGeom>
        <a:solidFill>
          <a:srgbClr val="A0C6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If contracting or employment opportunities arise, contractors are required to meet the following Numerical Goal Requirements: </a:t>
          </a:r>
        </a:p>
      </dsp:txBody>
      <dsp:txXfrm>
        <a:off x="0" y="1769644"/>
        <a:ext cx="6271089" cy="626982"/>
      </dsp:txXfrm>
    </dsp:sp>
    <dsp:sp modelId="{15A67025-70A6-458E-B31C-5D601D866E33}">
      <dsp:nvSpPr>
        <dsp:cNvPr id="0" name=""/>
        <dsp:cNvSpPr/>
      </dsp:nvSpPr>
      <dsp:spPr>
        <a:xfrm>
          <a:off x="3062" y="2373405"/>
          <a:ext cx="2088321" cy="53409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10% of the dollar amount of “hard cost” (construction)  should be directed to Section 3 Business Concern(s).</a:t>
          </a:r>
        </a:p>
      </dsp:txBody>
      <dsp:txXfrm>
        <a:off x="3062" y="2373405"/>
        <a:ext cx="2088321" cy="534096"/>
      </dsp:txXfrm>
    </dsp:sp>
    <dsp:sp modelId="{4B886780-9A36-42B1-A9A9-68D405AF1B5B}">
      <dsp:nvSpPr>
        <dsp:cNvPr id="0" name=""/>
        <dsp:cNvSpPr/>
      </dsp:nvSpPr>
      <dsp:spPr>
        <a:xfrm>
          <a:off x="2091383" y="2373405"/>
          <a:ext cx="2088321" cy="534096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3% of the dollar amount of “soft cost” (non-construction) should be directed to Section 3 Business Concerns.</a:t>
          </a:r>
        </a:p>
      </dsp:txBody>
      <dsp:txXfrm>
        <a:off x="2091383" y="2373405"/>
        <a:ext cx="2088321" cy="534096"/>
      </dsp:txXfrm>
    </dsp:sp>
    <dsp:sp modelId="{524824C0-642C-4477-888C-C1730724724A}">
      <dsp:nvSpPr>
        <dsp:cNvPr id="0" name=""/>
        <dsp:cNvSpPr/>
      </dsp:nvSpPr>
      <dsp:spPr>
        <a:xfrm>
          <a:off x="4179705" y="2373405"/>
          <a:ext cx="2088321" cy="534096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30% of new employment should be directed to Section 3 Residents. </a:t>
          </a:r>
        </a:p>
      </dsp:txBody>
      <dsp:txXfrm>
        <a:off x="4179705" y="2373405"/>
        <a:ext cx="2088321" cy="534096"/>
      </dsp:txXfrm>
    </dsp:sp>
    <dsp:sp modelId="{D251FCCB-AC30-4D38-8B0F-6F061731F566}">
      <dsp:nvSpPr>
        <dsp:cNvPr id="0" name=""/>
        <dsp:cNvSpPr/>
      </dsp:nvSpPr>
      <dsp:spPr>
        <a:xfrm rot="10800000">
          <a:off x="0" y="1322"/>
          <a:ext cx="6271089" cy="1785738"/>
        </a:xfrm>
        <a:prstGeom prst="upArrowCallout">
          <a:avLst/>
        </a:prstGeom>
        <a:solidFill>
          <a:srgbClr val="009F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All contractors or subcontractors with a covered contract in excess of $100,000 will be subject to Section 3 requirements. </a:t>
          </a:r>
        </a:p>
      </dsp:txBody>
      <dsp:txXfrm rot="10800000">
        <a:off x="0" y="1322"/>
        <a:ext cx="6271089" cy="1160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9B860-6CF6-4328-87F6-EB1BCE8F6C15}">
      <dsp:nvSpPr>
        <dsp:cNvPr id="0" name=""/>
        <dsp:cNvSpPr/>
      </dsp:nvSpPr>
      <dsp:spPr>
        <a:xfrm>
          <a:off x="0" y="0"/>
          <a:ext cx="5246370" cy="13716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Subcontracts valued at or above $200K including contingencies, amendments, and supplemental terms;</a:t>
          </a:r>
        </a:p>
      </dsp:txBody>
      <dsp:txXfrm>
        <a:off x="40173" y="40173"/>
        <a:ext cx="3828714" cy="1291254"/>
      </dsp:txXfrm>
    </dsp:sp>
    <dsp:sp modelId="{2446CB74-9054-458E-BB75-601BF009DC4F}">
      <dsp:nvSpPr>
        <dsp:cNvPr id="0" name=""/>
        <dsp:cNvSpPr/>
      </dsp:nvSpPr>
      <dsp:spPr>
        <a:xfrm>
          <a:off x="925829" y="1676400"/>
          <a:ext cx="5246370" cy="1371600"/>
        </a:xfrm>
        <a:prstGeom prst="roundRect">
          <a:avLst>
            <a:gd name="adj" fmla="val 10000"/>
          </a:avLst>
        </a:prstGeom>
        <a:solidFill>
          <a:srgbClr val="009F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Professional Service, Construction and Service contracts </a:t>
          </a:r>
        </a:p>
      </dsp:txBody>
      <dsp:txXfrm>
        <a:off x="966002" y="1716573"/>
        <a:ext cx="3348654" cy="1291254"/>
      </dsp:txXfrm>
    </dsp:sp>
    <dsp:sp modelId="{F05CD1D9-6F3D-4677-974C-8491E1807013}">
      <dsp:nvSpPr>
        <dsp:cNvPr id="0" name=""/>
        <dsp:cNvSpPr/>
      </dsp:nvSpPr>
      <dsp:spPr>
        <a:xfrm>
          <a:off x="4354830" y="533400"/>
          <a:ext cx="891540" cy="1981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5426" y="533400"/>
        <a:ext cx="490348" cy="1760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3C1D6-A492-4B4F-B347-3B496DA3C880}">
      <dsp:nvSpPr>
        <dsp:cNvPr id="0" name=""/>
        <dsp:cNvSpPr/>
      </dsp:nvSpPr>
      <dsp:spPr>
        <a:xfrm>
          <a:off x="0" y="2237031"/>
          <a:ext cx="7886700" cy="734243"/>
        </a:xfrm>
        <a:prstGeom prst="rect">
          <a:avLst/>
        </a:prstGeom>
        <a:solidFill>
          <a:srgbClr val="FECE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The employee contribution if any, will be no greater than 25% of the monthly premium cost. </a:t>
          </a:r>
        </a:p>
      </dsp:txBody>
      <dsp:txXfrm>
        <a:off x="0" y="2237031"/>
        <a:ext cx="7886700" cy="734243"/>
      </dsp:txXfrm>
    </dsp:sp>
    <dsp:sp modelId="{99E8BAC9-2797-8243-A85A-B3637A341D59}">
      <dsp:nvSpPr>
        <dsp:cNvPr id="0" name=""/>
        <dsp:cNvSpPr/>
      </dsp:nvSpPr>
      <dsp:spPr>
        <a:xfrm rot="10800000">
          <a:off x="0" y="1118778"/>
          <a:ext cx="7886700" cy="1129266"/>
        </a:xfrm>
        <a:prstGeom prst="upArrowCallou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Employer contributes no less than 75% of the total premium costs per covered employee per month toward the total premium cost.</a:t>
          </a:r>
        </a:p>
      </dsp:txBody>
      <dsp:txXfrm rot="10800000">
        <a:off x="0" y="1118778"/>
        <a:ext cx="7886700" cy="733763"/>
      </dsp:txXfrm>
    </dsp:sp>
    <dsp:sp modelId="{2D2E944B-C3E2-435A-BF91-B883784A23C9}">
      <dsp:nvSpPr>
        <dsp:cNvPr id="0" name=""/>
        <dsp:cNvSpPr/>
      </dsp:nvSpPr>
      <dsp:spPr>
        <a:xfrm rot="10800000">
          <a:off x="0" y="43166"/>
          <a:ext cx="7886700" cy="1129266"/>
        </a:xfrm>
        <a:prstGeom prst="upArrowCallout">
          <a:avLst/>
        </a:prstGeom>
        <a:solidFill>
          <a:srgbClr val="009F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“Plays” by providing health benefits to covered employees. Health benefits must meet or exceed the following standards.</a:t>
          </a:r>
        </a:p>
      </dsp:txBody>
      <dsp:txXfrm rot="10800000">
        <a:off x="0" y="43166"/>
        <a:ext cx="7886700" cy="733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4" cy="465139"/>
          </a:xfrm>
          <a:prstGeom prst="rect">
            <a:avLst/>
          </a:prstGeom>
        </p:spPr>
        <p:txBody>
          <a:bodyPr vert="horz" lIns="91366" tIns="45681" rIns="91366" bIns="45681" rtlCol="0"/>
          <a:lstStyle>
            <a:lvl1pPr algn="l">
              <a:defRPr sz="13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4"/>
            <a:ext cx="3038474" cy="465139"/>
          </a:xfrm>
          <a:prstGeom prst="rect">
            <a:avLst/>
          </a:prstGeom>
        </p:spPr>
        <p:txBody>
          <a:bodyPr vert="horz" lIns="91366" tIns="45681" rIns="91366" bIns="45681" rtlCol="0"/>
          <a:lstStyle>
            <a:lvl1pPr algn="r">
              <a:defRPr sz="1300"/>
            </a:lvl1pPr>
          </a:lstStyle>
          <a:p>
            <a:fld id="{DD743829-87C1-4F1A-8C02-B10F35E23B9E}" type="datetimeFigureOut">
              <a:rPr lang="en-US" smtClean="0">
                <a:latin typeface="Arial"/>
              </a:rPr>
              <a:t>6/10/2021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8"/>
            <a:ext cx="3038474" cy="465139"/>
          </a:xfrm>
          <a:prstGeom prst="rect">
            <a:avLst/>
          </a:prstGeom>
        </p:spPr>
        <p:txBody>
          <a:bodyPr vert="horz" lIns="91366" tIns="45681" rIns="91366" bIns="45681" rtlCol="0" anchor="b"/>
          <a:lstStyle>
            <a:lvl1pPr algn="l">
              <a:defRPr sz="13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678"/>
            <a:ext cx="3038474" cy="465139"/>
          </a:xfrm>
          <a:prstGeom prst="rect">
            <a:avLst/>
          </a:prstGeom>
        </p:spPr>
        <p:txBody>
          <a:bodyPr vert="horz" lIns="91366" tIns="45681" rIns="91366" bIns="45681" rtlCol="0" anchor="b"/>
          <a:lstStyle>
            <a:lvl1pPr algn="r">
              <a:defRPr sz="1300"/>
            </a:lvl1pPr>
          </a:lstStyle>
          <a:p>
            <a:fld id="{CB286EE8-6151-4EDD-87B2-F1C53866E458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02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02" tIns="46553" rIns="93102" bIns="46553" rtlCol="0"/>
          <a:lstStyle>
            <a:lvl1pPr algn="l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02" tIns="46553" rIns="93102" bIns="46553" rtlCol="0"/>
          <a:lstStyle>
            <a:lvl1pPr algn="r">
              <a:defRPr sz="1300">
                <a:latin typeface="Arial"/>
              </a:defRPr>
            </a:lvl1pPr>
          </a:lstStyle>
          <a:p>
            <a:fld id="{1F41DD57-B057-4AD7-9C2C-143A3B991DA1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3" rIns="93102" bIns="465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02" tIns="46553" rIns="93102" bIns="4655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02" tIns="46553" rIns="93102" bIns="46553" rtlCol="0" anchor="b"/>
          <a:lstStyle>
            <a:lvl1pPr algn="l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02" tIns="46553" rIns="93102" bIns="46553" rtlCol="0" anchor="b"/>
          <a:lstStyle>
            <a:lvl1pPr algn="r">
              <a:defRPr sz="1300">
                <a:latin typeface="Arial"/>
              </a:defRPr>
            </a:lvl1pPr>
          </a:lstStyle>
          <a:p>
            <a:fld id="{6746C664-6F0F-47A9-A954-113EE617D5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6C664-6F0F-47A9-A954-113EE617D5D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HCD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photo, water, building&#10;&#10;Description automatically generated">
            <a:extLst>
              <a:ext uri="{FF2B5EF4-FFF2-40B4-BE49-F238E27FC236}">
                <a16:creationId xmlns:a16="http://schemas.microsoft.com/office/drawing/2014/main" id="{765EBA4E-D37C-4045-9569-E3391F116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40149" r="16320" b="30039"/>
          <a:stretch/>
        </p:blipFill>
        <p:spPr>
          <a:xfrm>
            <a:off x="0" y="0"/>
            <a:ext cx="9144000" cy="24955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64BB25-7F6C-0B46-B70F-7E46DAC37A29}"/>
              </a:ext>
            </a:extLst>
          </p:cNvPr>
          <p:cNvGrpSpPr/>
          <p:nvPr userDrawn="1"/>
        </p:nvGrpSpPr>
        <p:grpSpPr>
          <a:xfrm rot="5400000" flipH="1">
            <a:off x="4066155" y="-1439982"/>
            <a:ext cx="1573161" cy="8582530"/>
            <a:chOff x="101475" y="0"/>
            <a:chExt cx="259733" cy="13525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7BDBA7-A819-E343-B27C-79DF63C50828}"/>
                </a:ext>
              </a:extLst>
            </p:cNvPr>
            <p:cNvSpPr/>
            <p:nvPr userDrawn="1"/>
          </p:nvSpPr>
          <p:spPr>
            <a:xfrm>
              <a:off x="218704" y="0"/>
              <a:ext cx="142504" cy="1352550"/>
            </a:xfrm>
            <a:prstGeom prst="rect">
              <a:avLst/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ACFB38-4165-FF4F-8625-113D0364029A}"/>
                </a:ext>
              </a:extLst>
            </p:cNvPr>
            <p:cNvSpPr/>
            <p:nvPr userDrawn="1"/>
          </p:nvSpPr>
          <p:spPr>
            <a:xfrm>
              <a:off x="101475" y="0"/>
              <a:ext cx="117229" cy="948681"/>
            </a:xfrm>
            <a:prstGeom prst="rect">
              <a:avLst/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AAC329A-FA99-2449-A10A-C8E7CB255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190750"/>
            <a:ext cx="815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74A7F-6E0A-894D-BEAF-133A8BCEB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3028950"/>
            <a:ext cx="5562600" cy="457200"/>
          </a:xfrm>
          <a:prstGeom prst="rect">
            <a:avLst/>
          </a:prstGeom>
        </p:spPr>
        <p:txBody>
          <a:bodyPr/>
          <a:lstStyle>
            <a:lvl1pPr algn="r">
              <a:buNone/>
              <a:defRPr sz="2200" b="1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bg1"/>
                </a:solidFill>
              </a:defRPr>
            </a:lvl2pPr>
            <a:lvl3pPr>
              <a:buNone/>
              <a:defRPr sz="1800" b="1">
                <a:solidFill>
                  <a:schemeClr val="bg1"/>
                </a:solidFill>
              </a:defRPr>
            </a:lvl3pPr>
            <a:lvl4pPr>
              <a:buNone/>
              <a:defRPr sz="1800" b="1">
                <a:solidFill>
                  <a:schemeClr val="bg1"/>
                </a:solidFill>
              </a:defRPr>
            </a:lvl4pPr>
            <a:lvl5pPr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A2F14C-776E-234C-9BF2-F4EFCDBEBA02}"/>
              </a:ext>
            </a:extLst>
          </p:cNvPr>
          <p:cNvGrpSpPr/>
          <p:nvPr userDrawn="1"/>
        </p:nvGrpSpPr>
        <p:grpSpPr>
          <a:xfrm>
            <a:off x="228601" y="4090989"/>
            <a:ext cx="2819400" cy="874310"/>
            <a:chOff x="6477000" y="4237136"/>
            <a:chExt cx="2258541" cy="7003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78BD62-516A-294F-A593-A21699AC8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239" y="4340530"/>
              <a:ext cx="1321302" cy="5644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714E94-C257-5743-8B0F-E0342B0AD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237136"/>
              <a:ext cx="705671" cy="70038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1713C-02C8-6249-9FEF-C8F9B84DFAC1}"/>
              </a:ext>
            </a:extLst>
          </p:cNvPr>
          <p:cNvSpPr/>
          <p:nvPr userDrawn="1"/>
        </p:nvSpPr>
        <p:spPr>
          <a:xfrm>
            <a:off x="4287267" y="4536912"/>
            <a:ext cx="4648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129566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B7D720-29D6-264A-B82F-1125DBC8E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7235135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8AB6A40-56C0-3A48-9F9D-3956E096356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34359"/>
            <a:ext cx="7079971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3BA6B3AA-13D7-6046-831C-83E617E2951B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5EDDBB-5074-8E4E-9912-B65EE5341EE5}"/>
              </a:ext>
            </a:extLst>
          </p:cNvPr>
          <p:cNvGrpSpPr/>
          <p:nvPr userDrawn="1"/>
        </p:nvGrpSpPr>
        <p:grpSpPr>
          <a:xfrm>
            <a:off x="7537171" y="-152400"/>
            <a:ext cx="1647766" cy="1428750"/>
            <a:chOff x="10025268" y="-18034"/>
            <a:chExt cx="2124303" cy="1946080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6DE88896-BE14-AA4F-8079-D20FFDE1BE38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2CC5384E-1DAE-7D4C-AA45-4D0842B5D739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D35917F-0C37-2D46-876A-7CCE85EDDE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7214" y="3475223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D3A5AA-8B75-E34C-BB82-772BAC2844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17214" y="3950711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8B1DE59-9A5D-B648-874E-2502A4CDB58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390900" y="3475223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451FD1C-4355-0240-9049-8B680E87BBC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90900" y="3950711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A983DE8-B235-7B48-B277-7043B64813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46318" y="3475223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5BD909-77A5-634E-A41D-D3A51DA7222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46318" y="3950711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503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4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3BA6B3AA-13D7-6046-831C-83E617E2951B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5EDDBB-5074-8E4E-9912-B65EE5341EE5}"/>
              </a:ext>
            </a:extLst>
          </p:cNvPr>
          <p:cNvGrpSpPr/>
          <p:nvPr userDrawn="1"/>
        </p:nvGrpSpPr>
        <p:grpSpPr>
          <a:xfrm>
            <a:off x="7537171" y="-152400"/>
            <a:ext cx="1647766" cy="1428750"/>
            <a:chOff x="10025268" y="-18034"/>
            <a:chExt cx="2124303" cy="1946080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6DE88896-BE14-AA4F-8079-D20FFDE1BE38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2CC5384E-1DAE-7D4C-AA45-4D0842B5D739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535BF0A-6855-BA41-BE09-070C8DFCA8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7800" y="1833242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5C5D6C-CD4B-0046-AB4F-201B81824A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47800" y="2308730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F6D348-E8C0-FA4A-9A06-1C6A6213387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447800" y="3340173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037FA6F-B252-154A-ADDE-D36369E32B4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47800" y="3815661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9628E0-DDE9-9044-82F5-E9C88BB5153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97855" y="1833242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FD5ACFE-39CA-1B4F-9834-82E37318F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97855" y="2308730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CFABE73-74B2-EA4C-891F-D32E8BA4B49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997855" y="3340173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160F057-2971-874A-874E-9B92F58BBFF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97855" y="3815661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D9E9B21-1232-734C-B465-F192BA5D7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7235135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CA8CC33-9AFA-DF41-932E-48B5AFEC6AA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34359"/>
            <a:ext cx="7079971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4283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3 circl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154A58-C13C-8B4B-B809-98AE0C804F46}"/>
              </a:ext>
            </a:extLst>
          </p:cNvPr>
          <p:cNvSpPr/>
          <p:nvPr userDrawn="1"/>
        </p:nvSpPr>
        <p:spPr>
          <a:xfrm>
            <a:off x="304800" y="4552950"/>
            <a:ext cx="132284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45825-66DF-B644-BD1A-1DCC2CD54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49895"/>
            <a:ext cx="4038600" cy="12076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A5556B-885E-A043-925E-08CA625867AE}"/>
              </a:ext>
            </a:extLst>
          </p:cNvPr>
          <p:cNvGrpSpPr/>
          <p:nvPr userDrawn="1"/>
        </p:nvGrpSpPr>
        <p:grpSpPr>
          <a:xfrm>
            <a:off x="2743200" y="0"/>
            <a:ext cx="1647766" cy="1509523"/>
            <a:chOff x="10025268" y="-18034"/>
            <a:chExt cx="2124303" cy="1946080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0EC7B147-679E-504D-8218-B90E3F7DEF65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B2911AF-E242-BE4F-8B86-564C07C1D000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95E3622-9270-CC4D-9289-E8A6AF9CDED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3165089"/>
            <a:ext cx="4038600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E4A5A7D-757A-504E-97D8-A0D96AF2EB6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97854" y="1947940"/>
            <a:ext cx="2841346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9F5D2AC-0920-014F-861E-6D92925C747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97854" y="2423428"/>
            <a:ext cx="2841346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985AFA1-B8ED-534C-8DDE-7B347BB7C1F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997854" y="3424193"/>
            <a:ext cx="2841346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4527EED-D734-7C4B-8171-DB52B775A1F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97854" y="3899681"/>
            <a:ext cx="2841346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3C4C182-987D-DD46-84E0-44DA128E908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97854" y="428723"/>
            <a:ext cx="2841346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26DB91F-6941-0E4A-B8B0-C62E0F178D5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997854" y="904211"/>
            <a:ext cx="2841346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57F35D-BDFC-BF47-BF74-522D191DF7E6}"/>
              </a:ext>
            </a:extLst>
          </p:cNvPr>
          <p:cNvGrpSpPr/>
          <p:nvPr userDrawn="1"/>
        </p:nvGrpSpPr>
        <p:grpSpPr>
          <a:xfrm>
            <a:off x="-20117" y="3633977"/>
            <a:ext cx="1647766" cy="1509523"/>
            <a:chOff x="10025268" y="-18034"/>
            <a:chExt cx="2124303" cy="1946080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A4CCF29C-88A5-F344-8C96-204725E9B893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4C567233-DE9D-2542-89B3-9EF5580BC77E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C5EDEB7-1F7C-A540-B50A-DF3663F0209E}"/>
              </a:ext>
            </a:extLst>
          </p:cNvPr>
          <p:cNvSpPr/>
          <p:nvPr userDrawn="1"/>
        </p:nvSpPr>
        <p:spPr>
          <a:xfrm>
            <a:off x="304800" y="285750"/>
            <a:ext cx="331815" cy="866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9369CA3D-B1B5-C142-AAB1-8B11872794B7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8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2 circl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154A58-C13C-8B4B-B809-98AE0C804F46}"/>
              </a:ext>
            </a:extLst>
          </p:cNvPr>
          <p:cNvSpPr/>
          <p:nvPr userDrawn="1"/>
        </p:nvSpPr>
        <p:spPr>
          <a:xfrm>
            <a:off x="304800" y="4552950"/>
            <a:ext cx="132284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45825-66DF-B644-BD1A-1DCC2CD54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49895"/>
            <a:ext cx="4038600" cy="12076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A5556B-885E-A043-925E-08CA625867AE}"/>
              </a:ext>
            </a:extLst>
          </p:cNvPr>
          <p:cNvGrpSpPr/>
          <p:nvPr userDrawn="1"/>
        </p:nvGrpSpPr>
        <p:grpSpPr>
          <a:xfrm>
            <a:off x="2743200" y="0"/>
            <a:ext cx="1647766" cy="1509523"/>
            <a:chOff x="10025268" y="-18034"/>
            <a:chExt cx="2124303" cy="1946080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0EC7B147-679E-504D-8218-B90E3F7DEF65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B2911AF-E242-BE4F-8B86-564C07C1D000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95E3622-9270-CC4D-9289-E8A6AF9CDED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3165089"/>
            <a:ext cx="4038600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57F35D-BDFC-BF47-BF74-522D191DF7E6}"/>
              </a:ext>
            </a:extLst>
          </p:cNvPr>
          <p:cNvGrpSpPr/>
          <p:nvPr userDrawn="1"/>
        </p:nvGrpSpPr>
        <p:grpSpPr>
          <a:xfrm>
            <a:off x="-20117" y="3633977"/>
            <a:ext cx="1647766" cy="1509523"/>
            <a:chOff x="10025268" y="-18034"/>
            <a:chExt cx="2124303" cy="1946080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A4CCF29C-88A5-F344-8C96-204725E9B893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4C567233-DE9D-2542-89B3-9EF5580BC77E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C5EDEB7-1F7C-A540-B50A-DF3663F0209E}"/>
              </a:ext>
            </a:extLst>
          </p:cNvPr>
          <p:cNvSpPr/>
          <p:nvPr userDrawn="1"/>
        </p:nvSpPr>
        <p:spPr>
          <a:xfrm>
            <a:off x="304800" y="285750"/>
            <a:ext cx="331815" cy="866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9369CA3D-B1B5-C142-AAB1-8B11872794B7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A2392F7-553D-DC49-87E2-F2A99BBBA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97854" y="2929060"/>
            <a:ext cx="2841346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D3DA28E-4270-DC4B-A12B-47173B7C82E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97854" y="3404548"/>
            <a:ext cx="2841346" cy="90488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5F2F9FF-2F9B-0D48-A0EA-F731EC6180C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97854" y="748368"/>
            <a:ext cx="2841346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0364FCB-D658-2F4C-AA16-C02EEA99AEC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997854" y="1223856"/>
            <a:ext cx="2841346" cy="90488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811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2 circle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03B4310-0F7E-164A-A40A-8B78EBBBD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2622" y="185609"/>
            <a:ext cx="6944177" cy="7097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32B31E-E16B-6C47-BADA-6D2B4E446878}"/>
              </a:ext>
            </a:extLst>
          </p:cNvPr>
          <p:cNvGrpSpPr/>
          <p:nvPr userDrawn="1"/>
        </p:nvGrpSpPr>
        <p:grpSpPr>
          <a:xfrm>
            <a:off x="9144" y="0"/>
            <a:ext cx="1647766" cy="1509523"/>
            <a:chOff x="10025268" y="-18034"/>
            <a:chExt cx="2124303" cy="194608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A8DE7C7C-4AF9-1B4D-B895-5D9D769F07E7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23E35AEA-FC86-0748-AAEE-CD79B405DF43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12ED2F9-8E7A-6044-8037-7591C3A8DA2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742623" y="968838"/>
            <a:ext cx="267697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C15BDF4-50F7-E44E-9196-BF67CBE450F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371600" y="1757325"/>
            <a:ext cx="2841346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00EAE6B-4DC2-E04E-AE82-B36EC9C0C08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371600" y="2232813"/>
            <a:ext cx="2841346" cy="714770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A9BA4EA-A933-EE43-8000-579F9C781F5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71600" y="3315462"/>
            <a:ext cx="2841346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DB1E86E-1BDC-A042-89B3-2C36F18EC58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71600" y="3790950"/>
            <a:ext cx="2841346" cy="680633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2FF7864-72A5-8840-B339-B9AAFDC2346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72001" y="968838"/>
            <a:ext cx="4390532" cy="358411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20344E9-2D51-F04F-B18C-8CC851EDAC6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35254" y="1999827"/>
            <a:ext cx="783946" cy="391927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B6281F7-CC1E-C94B-AA7E-DE5FAB8297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5254" y="3572595"/>
            <a:ext cx="783946" cy="391927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40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24BAB1-519E-4947-9A0D-1D109A2C2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2622" y="185609"/>
            <a:ext cx="7219911" cy="7097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1BD142-882B-4648-991D-C265DAFCA6E9}"/>
              </a:ext>
            </a:extLst>
          </p:cNvPr>
          <p:cNvGrpSpPr/>
          <p:nvPr userDrawn="1"/>
        </p:nvGrpSpPr>
        <p:grpSpPr>
          <a:xfrm>
            <a:off x="9144" y="0"/>
            <a:ext cx="1647766" cy="1509523"/>
            <a:chOff x="10025268" y="-18034"/>
            <a:chExt cx="2124303" cy="1946080"/>
          </a:xfrm>
        </p:grpSpPr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C1015330-11A4-7C46-A045-53573C4CA9EF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62EDDB0-6B3E-7A4A-B977-1DAC068D4BF2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D868ABC-A3D6-ED45-B67E-863F8198DF1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742623" y="968838"/>
            <a:ext cx="2676978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04F29FB-0A77-5640-83F3-56222CAA834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72001" y="968838"/>
            <a:ext cx="4390532" cy="3466401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556B548-B947-EA4F-A337-2D6E7EE9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661948"/>
            <a:ext cx="4114800" cy="277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0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3B4E76-D147-464F-B1DD-29F5DEEF4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46" y="1768526"/>
            <a:ext cx="4137355" cy="7097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D5E82E-E774-DE4E-A42C-E572ED240DA7}"/>
              </a:ext>
            </a:extLst>
          </p:cNvPr>
          <p:cNvGrpSpPr/>
          <p:nvPr userDrawn="1"/>
        </p:nvGrpSpPr>
        <p:grpSpPr>
          <a:xfrm>
            <a:off x="9144" y="0"/>
            <a:ext cx="1647766" cy="1509523"/>
            <a:chOff x="10025268" y="-18034"/>
            <a:chExt cx="2124303" cy="1946080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B27B18DB-ED68-9A46-A26F-B23B8D591DC4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FFB63B1-FAD3-9449-A7C6-372D2B71A9A3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F0F510E-9842-BC45-BC79-8DA3DAB7899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82247" y="2551755"/>
            <a:ext cx="2308553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5ADB8A-E57F-C749-B3DE-7844C83521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72001" y="133350"/>
            <a:ext cx="4390532" cy="4301889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chart or image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AD9C806-1A9D-424C-8A43-A1B2C17122D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82246" y="3105150"/>
            <a:ext cx="4137355" cy="133008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4128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77F851-4958-4040-94FC-8864779A97F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300557" y="1735033"/>
            <a:ext cx="2422041" cy="193440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chart or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A47E85-6C59-F043-AEFB-7306A605F89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81792" y="1735033"/>
            <a:ext cx="2422041" cy="193440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chart or image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DCDB2BC-FFD3-9747-A8A4-F8776DEF1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9309" y="264521"/>
            <a:ext cx="6881767" cy="7097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16CECD-A0E3-CE43-96C3-2C44CB4FDAF1}"/>
              </a:ext>
            </a:extLst>
          </p:cNvPr>
          <p:cNvGrpSpPr/>
          <p:nvPr userDrawn="1"/>
        </p:nvGrpSpPr>
        <p:grpSpPr>
          <a:xfrm>
            <a:off x="9144" y="0"/>
            <a:ext cx="1647766" cy="1509523"/>
            <a:chOff x="10025268" y="-18034"/>
            <a:chExt cx="2124303" cy="1946080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3BC615ED-A613-E94D-B1C1-D9CC9B5A6074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8463A7DC-7C24-864E-A137-C445DAFDA69E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734F8A0-8C4D-2A4B-A61D-8D98298D4F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809309" y="1047750"/>
            <a:ext cx="6861313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770870B-DF84-694C-925A-F6F02FCC4BA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87098" y="3875524"/>
            <a:ext cx="1198218" cy="277326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60DADAD-6E72-F34D-AA4D-C7B36D09D2F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893897" y="3394267"/>
            <a:ext cx="1040163" cy="55948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$0.0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AB0AC26-430F-8344-9B3F-A124EB65FD7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893897" y="3913646"/>
            <a:ext cx="1040163" cy="51656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MILLION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4B6346A-252A-E049-9230-6C10EAF2B3F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841923" y="3394267"/>
            <a:ext cx="1040163" cy="55948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$0.0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6D9A472-A516-484A-B347-14239DB6D56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41923" y="3913646"/>
            <a:ext cx="1040163" cy="51656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MILLION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1A8F5EA-EBAD-014A-A4A9-7917BFCC7630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383917" y="3875524"/>
            <a:ext cx="1198218" cy="277326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86CB751-F5FA-8844-96D6-8DF8100D7D59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248582" y="1735033"/>
            <a:ext cx="2422041" cy="193440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chart or image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6F3EEBD-4525-5B4D-B371-BE9A85E4C09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789948" y="3394267"/>
            <a:ext cx="1040163" cy="55948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$0.0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2BEA428-2CD7-F640-9F09-123BA38EACD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789948" y="3913646"/>
            <a:ext cx="1040163" cy="51656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MILLION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74B7249-DCCA-4140-9E9E-F3E64E2BB47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331942" y="3875524"/>
            <a:ext cx="1198218" cy="277326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9717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4B153308-3386-CE49-BCBB-19A5B543E8E8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B9908FD-880D-4547-AE56-991F4C1F657E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81792" y="1735033"/>
            <a:ext cx="2422041" cy="193440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chart or image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E901B6C-F633-3947-95C9-52CE1F5A1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9309" y="264521"/>
            <a:ext cx="7029891" cy="7097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9A3FE5-4A4D-0843-90B6-B133491B4E06}"/>
              </a:ext>
            </a:extLst>
          </p:cNvPr>
          <p:cNvGrpSpPr/>
          <p:nvPr userDrawn="1"/>
        </p:nvGrpSpPr>
        <p:grpSpPr>
          <a:xfrm>
            <a:off x="9144" y="0"/>
            <a:ext cx="1647766" cy="1509523"/>
            <a:chOff x="10025268" y="-18034"/>
            <a:chExt cx="2124303" cy="1946080"/>
          </a:xfrm>
        </p:grpSpPr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5274A6E8-3097-C74E-846A-774935178C61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A41A4B4D-101A-834E-ACC4-91CD3FC550FF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2E01942-D0A3-2147-AE71-C6A8AEC4E35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809309" y="1047750"/>
            <a:ext cx="7029891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3D3457-F59F-9F49-B90C-B63090A768D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87098" y="3875524"/>
            <a:ext cx="1198218" cy="277326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AB317BE-ECEB-BC4E-B670-30EA8867F2F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893897" y="3394267"/>
            <a:ext cx="1040163" cy="55948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$0.0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20BCFEA-81B6-5F44-94AE-E826C27BB9D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893897" y="3913646"/>
            <a:ext cx="1040163" cy="516560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MILLION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039EEEA-60B0-9B40-9E8E-D4A99F644C3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96082" y="3633357"/>
            <a:ext cx="4343118" cy="28681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D8D24A9-B656-3546-BDED-2F812966D9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96082" y="3977401"/>
            <a:ext cx="4343118" cy="507874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F9E4633-4D9A-AA42-BCBB-DE94B67DD68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496082" y="2647950"/>
            <a:ext cx="4343118" cy="28681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A93306F-30A6-794F-9DC5-6924EA1F443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496082" y="2991994"/>
            <a:ext cx="4343118" cy="507874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D0B40E6-748C-F441-9625-14D7A670196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496082" y="1657350"/>
            <a:ext cx="4343118" cy="28681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0751A8A8-1777-3442-A1C0-927CCA2DBECA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496082" y="2001394"/>
            <a:ext cx="4343118" cy="507874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3663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Testimoni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9C31CD-3798-3E45-BB2B-A9F3D88AFE04}"/>
              </a:ext>
            </a:extLst>
          </p:cNvPr>
          <p:cNvGrpSpPr/>
          <p:nvPr userDrawn="1"/>
        </p:nvGrpSpPr>
        <p:grpSpPr>
          <a:xfrm>
            <a:off x="0" y="0"/>
            <a:ext cx="9144001" cy="5138973"/>
            <a:chOff x="1" y="-1"/>
            <a:chExt cx="12192000" cy="68519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7BE13F-456C-E04D-9C86-770B1666EBD6}"/>
                </a:ext>
              </a:extLst>
            </p:cNvPr>
            <p:cNvSpPr/>
            <p:nvPr/>
          </p:nvSpPr>
          <p:spPr>
            <a:xfrm>
              <a:off x="1" y="-1"/>
              <a:ext cx="6442364" cy="6851963"/>
            </a:xfrm>
            <a:prstGeom prst="rect">
              <a:avLst/>
            </a:prstGeom>
            <a:solidFill>
              <a:srgbClr val="0F6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E063AE-F1AA-FC4E-AF94-D89442541A1D}"/>
                </a:ext>
              </a:extLst>
            </p:cNvPr>
            <p:cNvSpPr/>
            <p:nvPr/>
          </p:nvSpPr>
          <p:spPr>
            <a:xfrm>
              <a:off x="6438439" y="4710544"/>
              <a:ext cx="5753562" cy="2141419"/>
            </a:xfrm>
            <a:prstGeom prst="rect">
              <a:avLst/>
            </a:prstGeom>
            <a:solidFill>
              <a:srgbClr val="2E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371778" y="1691691"/>
            <a:ext cx="3465495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800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905" y="1962836"/>
            <a:ext cx="4159018" cy="286322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83A59E-9BA0-8B4B-B1C9-AB2706F814A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096000" y="2583193"/>
            <a:ext cx="1899225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730653" y="954352"/>
            <a:ext cx="2763269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Testimonials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E378D-80CF-B84F-9A8E-C1D7B7DA1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05" y="334738"/>
            <a:ext cx="1085129" cy="10269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6384261" y="-152400"/>
            <a:ext cx="1647766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71778" y="2204568"/>
            <a:ext cx="3465496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8634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HCD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photo, water, building&#10;&#10;Description automatically generated">
            <a:extLst>
              <a:ext uri="{FF2B5EF4-FFF2-40B4-BE49-F238E27FC236}">
                <a16:creationId xmlns:a16="http://schemas.microsoft.com/office/drawing/2014/main" id="{B4C35B55-61F4-3D41-8CFA-819E311C8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8606" r="38707" b="3041"/>
          <a:stretch/>
        </p:blipFill>
        <p:spPr>
          <a:xfrm>
            <a:off x="5105400" y="0"/>
            <a:ext cx="4038600" cy="51435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0DD548-7365-8D45-B89F-95333C864B3A}"/>
              </a:ext>
            </a:extLst>
          </p:cNvPr>
          <p:cNvGrpSpPr/>
          <p:nvPr userDrawn="1"/>
        </p:nvGrpSpPr>
        <p:grpSpPr>
          <a:xfrm>
            <a:off x="380999" y="3468252"/>
            <a:ext cx="3200401" cy="992460"/>
            <a:chOff x="6477000" y="4237136"/>
            <a:chExt cx="2258541" cy="7003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7C6BF8-6F74-9849-8D20-8F746CBE2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239" y="4340530"/>
              <a:ext cx="1321302" cy="5644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8B81F3-D738-4143-8FCE-5E0CCCBF0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237136"/>
              <a:ext cx="705671" cy="70038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32DFB-0CA6-094D-88D0-741680DB0D10}"/>
              </a:ext>
            </a:extLst>
          </p:cNvPr>
          <p:cNvSpPr/>
          <p:nvPr userDrawn="1"/>
        </p:nvSpPr>
        <p:spPr>
          <a:xfrm>
            <a:off x="280198" y="4613112"/>
            <a:ext cx="3529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endParaRPr lang="en-US" sz="11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COMMUNITY DEVELOPMENT DEPARTMENT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E9F3D4-E546-FD4B-950F-382ED518FD69}"/>
              </a:ext>
            </a:extLst>
          </p:cNvPr>
          <p:cNvGrpSpPr/>
          <p:nvPr userDrawn="1"/>
        </p:nvGrpSpPr>
        <p:grpSpPr>
          <a:xfrm>
            <a:off x="4136077" y="0"/>
            <a:ext cx="2286001" cy="5143500"/>
            <a:chOff x="3763520" y="-51"/>
            <a:chExt cx="3037206" cy="686452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4AC0532-3556-A34C-BB9F-389C6D042530}"/>
                </a:ext>
              </a:extLst>
            </p:cNvPr>
            <p:cNvSpPr/>
            <p:nvPr userDrawn="1"/>
          </p:nvSpPr>
          <p:spPr>
            <a:xfrm>
              <a:off x="3763520" y="-51"/>
              <a:ext cx="2921360" cy="3583459"/>
            </a:xfrm>
            <a:prstGeom prst="parallelogram">
              <a:avLst>
                <a:gd name="adj" fmla="val 4388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A2F42D8-3312-5C4A-919B-1C9836D7237F}"/>
                </a:ext>
              </a:extLst>
            </p:cNvPr>
            <p:cNvSpPr/>
            <p:nvPr userDrawn="1"/>
          </p:nvSpPr>
          <p:spPr>
            <a:xfrm>
              <a:off x="3763520" y="3281017"/>
              <a:ext cx="3037206" cy="3583459"/>
            </a:xfrm>
            <a:prstGeom prst="parallelogram">
              <a:avLst>
                <a:gd name="adj" fmla="val 45244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44CB4AF-54BB-004A-95D3-4ED02D2F4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38150"/>
            <a:ext cx="4191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000" b="1" i="0">
                <a:solidFill>
                  <a:srgbClr val="0068AC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22E566A-8575-DF47-B7A3-95E5780F23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190750"/>
            <a:ext cx="3733800" cy="762000"/>
          </a:xfrm>
          <a:prstGeom prst="rect">
            <a:avLst/>
          </a:prstGeom>
        </p:spPr>
        <p:txBody>
          <a:bodyPr/>
          <a:lstStyle>
            <a:lvl1pPr algn="l">
              <a:buNone/>
              <a:defRPr sz="2200" b="1">
                <a:solidFill>
                  <a:srgbClr val="009EDC"/>
                </a:solidFill>
              </a:defRPr>
            </a:lvl1pPr>
            <a:lvl2pPr>
              <a:buNone/>
              <a:defRPr sz="1800" b="1">
                <a:solidFill>
                  <a:schemeClr val="bg1"/>
                </a:solidFill>
              </a:defRPr>
            </a:lvl2pPr>
            <a:lvl3pPr>
              <a:buNone/>
              <a:defRPr sz="1800" b="1">
                <a:solidFill>
                  <a:schemeClr val="bg1"/>
                </a:solidFill>
              </a:defRPr>
            </a:lvl3pPr>
            <a:lvl4pPr>
              <a:buNone/>
              <a:defRPr sz="1800" b="1">
                <a:solidFill>
                  <a:schemeClr val="bg1"/>
                </a:solidFill>
              </a:defRPr>
            </a:lvl4pPr>
            <a:lvl5pPr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287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Testimoni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7BE13F-456C-E04D-9C86-770B1666EBD6}"/>
              </a:ext>
            </a:extLst>
          </p:cNvPr>
          <p:cNvSpPr/>
          <p:nvPr/>
        </p:nvSpPr>
        <p:spPr>
          <a:xfrm>
            <a:off x="4315172" y="4528"/>
            <a:ext cx="4831774" cy="5138972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E063AE-F1AA-FC4E-AF94-D89442541A1D}"/>
              </a:ext>
            </a:extLst>
          </p:cNvPr>
          <p:cNvSpPr/>
          <p:nvPr/>
        </p:nvSpPr>
        <p:spPr>
          <a:xfrm>
            <a:off x="0" y="3532909"/>
            <a:ext cx="4315172" cy="1606064"/>
          </a:xfrm>
          <a:prstGeom prst="rect">
            <a:avLst/>
          </a:prstGeom>
          <a:solidFill>
            <a:srgbClr val="2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467889" y="1696219"/>
            <a:ext cx="3465495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800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 userDrawn="1">
            <p:ph type="body" idx="19" hasCustomPrompt="1"/>
          </p:nvPr>
        </p:nvSpPr>
        <p:spPr>
          <a:xfrm>
            <a:off x="4674363" y="1962836"/>
            <a:ext cx="4159018" cy="286322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83A59E-9BA0-8B4B-B1C9-AB2706F814A1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1267171" y="2583193"/>
            <a:ext cx="1899225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6070111" y="954352"/>
            <a:ext cx="2763269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Testimonials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E378D-80CF-B84F-9A8E-C1D7B7DA1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0077" y="334738"/>
            <a:ext cx="1085129" cy="10269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1555432" y="-152400"/>
            <a:ext cx="1647766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467889" y="2204568"/>
            <a:ext cx="3465496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4A12B-ED5E-7E4B-8EFF-7D686D299272}"/>
              </a:ext>
            </a:extLst>
          </p:cNvPr>
          <p:cNvSpPr/>
          <p:nvPr userDrawn="1"/>
        </p:nvSpPr>
        <p:spPr>
          <a:xfrm>
            <a:off x="304800" y="334738"/>
            <a:ext cx="304800" cy="71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1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-Slide-Testimoni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9C31CD-3798-3E45-BB2B-A9F3D88AFE04}"/>
              </a:ext>
            </a:extLst>
          </p:cNvPr>
          <p:cNvGrpSpPr/>
          <p:nvPr userDrawn="1"/>
        </p:nvGrpSpPr>
        <p:grpSpPr>
          <a:xfrm>
            <a:off x="-8937" y="4527"/>
            <a:ext cx="9144001" cy="5138973"/>
            <a:chOff x="1" y="-1"/>
            <a:chExt cx="12192000" cy="68519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7BE13F-456C-E04D-9C86-770B1666EBD6}"/>
                </a:ext>
              </a:extLst>
            </p:cNvPr>
            <p:cNvSpPr/>
            <p:nvPr/>
          </p:nvSpPr>
          <p:spPr>
            <a:xfrm>
              <a:off x="1" y="-1"/>
              <a:ext cx="6442364" cy="6851963"/>
            </a:xfrm>
            <a:prstGeom prst="rect">
              <a:avLst/>
            </a:prstGeom>
            <a:solidFill>
              <a:srgbClr val="0F6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E063AE-F1AA-FC4E-AF94-D89442541A1D}"/>
                </a:ext>
              </a:extLst>
            </p:cNvPr>
            <p:cNvSpPr/>
            <p:nvPr/>
          </p:nvSpPr>
          <p:spPr>
            <a:xfrm>
              <a:off x="6438439" y="4710544"/>
              <a:ext cx="5753562" cy="2141419"/>
            </a:xfrm>
            <a:prstGeom prst="rect">
              <a:avLst/>
            </a:prstGeom>
            <a:solidFill>
              <a:srgbClr val="2E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371778" y="1691691"/>
            <a:ext cx="3465495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800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7209D30-E506-044D-840D-B9A83534C8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905" y="1123950"/>
            <a:ext cx="4159018" cy="3702112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83A59E-9BA0-8B4B-B1C9-AB2706F814A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096000" y="2583193"/>
            <a:ext cx="1899225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454A1C-F5A2-E645-9FC1-71DB54844C6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4905" y="423204"/>
            <a:ext cx="4159017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6384261" y="-152400"/>
            <a:ext cx="1647766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71778" y="2204568"/>
            <a:ext cx="3465496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770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-Slide-Testimoni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7BE13F-456C-E04D-9C86-770B1666EBD6}"/>
              </a:ext>
            </a:extLst>
          </p:cNvPr>
          <p:cNvSpPr/>
          <p:nvPr/>
        </p:nvSpPr>
        <p:spPr>
          <a:xfrm>
            <a:off x="4315172" y="4528"/>
            <a:ext cx="4831774" cy="5138972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E063AE-F1AA-FC4E-AF94-D89442541A1D}"/>
              </a:ext>
            </a:extLst>
          </p:cNvPr>
          <p:cNvSpPr/>
          <p:nvPr/>
        </p:nvSpPr>
        <p:spPr>
          <a:xfrm>
            <a:off x="0" y="3532909"/>
            <a:ext cx="4315172" cy="1606064"/>
          </a:xfrm>
          <a:prstGeom prst="rect">
            <a:avLst/>
          </a:prstGeom>
          <a:solidFill>
            <a:srgbClr val="2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926FC7D-96BF-3440-B0B1-424834EF691A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467889" y="1696219"/>
            <a:ext cx="3465495" cy="391927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800" b="1" i="0">
                <a:solidFill>
                  <a:srgbClr val="0068A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83A59E-9BA0-8B4B-B1C9-AB2706F814A1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1267171" y="2583193"/>
            <a:ext cx="1899225" cy="1899431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buClr>
                <a:srgbClr val="A0C65C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43A1B-DA62-1A47-8867-51F5C75BC28E}"/>
              </a:ext>
            </a:extLst>
          </p:cNvPr>
          <p:cNvGrpSpPr/>
          <p:nvPr userDrawn="1"/>
        </p:nvGrpSpPr>
        <p:grpSpPr>
          <a:xfrm>
            <a:off x="1555432" y="-152400"/>
            <a:ext cx="1647766" cy="1428750"/>
            <a:chOff x="10025268" y="-18034"/>
            <a:chExt cx="2124303" cy="194608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71E3830-5AF3-4340-BB6A-0EA8DC0D9229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2B90406-BC05-3B45-8275-E05B84CFBE2C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B65D0CC-3E05-1547-8F28-BB61B243475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467889" y="2204568"/>
            <a:ext cx="3465496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4A12B-ED5E-7E4B-8EFF-7D686D299272}"/>
              </a:ext>
            </a:extLst>
          </p:cNvPr>
          <p:cNvSpPr/>
          <p:nvPr userDrawn="1"/>
        </p:nvSpPr>
        <p:spPr>
          <a:xfrm>
            <a:off x="304800" y="334738"/>
            <a:ext cx="304800" cy="71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265F74-EA53-1745-A96B-9007679B5E6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60509" y="1123950"/>
            <a:ext cx="4159018" cy="3702112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76657A-3A37-5640-9072-CEDBBA1CA58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660509" y="423204"/>
            <a:ext cx="4159017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4582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CE242-9B10-4840-A395-F73392495836}"/>
              </a:ext>
            </a:extLst>
          </p:cNvPr>
          <p:cNvSpPr/>
          <p:nvPr userDrawn="1"/>
        </p:nvSpPr>
        <p:spPr>
          <a:xfrm>
            <a:off x="228600" y="447675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34400" cy="755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2298-236A-BB41-9E27-B1589613B66E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B37A3-C063-4642-8179-339E5398B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063229"/>
            <a:ext cx="8021491" cy="41592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7BBC00-F211-0D46-8A80-313E60A34D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05745" y="1276350"/>
            <a:ext cx="502920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7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34400" cy="755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2298-236A-BB41-9E27-B1589613B66E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hand holding a cell phone&#10;&#10;Description automatically generated">
            <a:extLst>
              <a:ext uri="{FF2B5EF4-FFF2-40B4-BE49-F238E27FC236}">
                <a16:creationId xmlns:a16="http://schemas.microsoft.com/office/drawing/2014/main" id="{F60E2105-5E72-124E-884C-3E9B83EDD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3" b="35665"/>
          <a:stretch/>
        </p:blipFill>
        <p:spPr>
          <a:xfrm>
            <a:off x="6024002" y="819149"/>
            <a:ext cx="3119998" cy="432435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D80089-F70A-4243-92E1-B48E1D2E64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5410200" cy="32765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F48BF5-2D53-D648-887D-FC7F6B519C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29400" y="1428750"/>
            <a:ext cx="13716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66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-Slide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2298-236A-BB41-9E27-B1589613B66E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48A2E8-1756-F149-B802-0AA1D09B9034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586114"/>
            <a:ext cx="4038600" cy="2504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A0C65C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Clr>
                <a:srgbClr val="A0C65C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9BA21-8ECC-8845-AD01-76902CD61651}"/>
              </a:ext>
            </a:extLst>
          </p:cNvPr>
          <p:cNvSpPr/>
          <p:nvPr userDrawn="1"/>
        </p:nvSpPr>
        <p:spPr>
          <a:xfrm>
            <a:off x="304800" y="28575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14BA4A-CA13-7E4A-897A-FCB33E8FE57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24400" y="1200151"/>
            <a:ext cx="3962400" cy="3276599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4482AD-040C-A14D-A0BA-E6B097FE8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298" y="361950"/>
            <a:ext cx="1117202" cy="105727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68276A-6361-0745-97F5-991E81E83A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30304" y="4182359"/>
            <a:ext cx="3465496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0843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HCD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18C3AC-41B2-5942-913C-570D8A615AA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742950"/>
            <a:ext cx="8456273" cy="126105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DIVIDER SAMPLE</a:t>
            </a:r>
          </a:p>
        </p:txBody>
      </p:sp>
    </p:spTree>
    <p:extLst>
      <p:ext uri="{BB962C8B-B14F-4D97-AF65-F5344CB8AC3E}">
        <p14:creationId xmlns:p14="http://schemas.microsoft.com/office/powerpoint/2010/main" val="235237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HCD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14F770-DA00-884B-BBD2-8785B138E96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742950"/>
            <a:ext cx="8456273" cy="1261059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DIVIDER SAMPLE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FE1D3A-06E8-EC46-ACC4-E09A29BE63D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7888" y="4552950"/>
            <a:ext cx="8456273" cy="457200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57775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- H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92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losing HC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8AF10-4E93-1E4F-9977-7F173BB66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46" y="1504950"/>
            <a:ext cx="3550508" cy="151672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C0BA5F-C4E6-8F44-A9C5-C0F1C6222C27}"/>
              </a:ext>
            </a:extLst>
          </p:cNvPr>
          <p:cNvGrpSpPr/>
          <p:nvPr userDrawn="1"/>
        </p:nvGrpSpPr>
        <p:grpSpPr>
          <a:xfrm>
            <a:off x="3384588" y="4400550"/>
            <a:ext cx="2451024" cy="685799"/>
            <a:chOff x="1485900" y="1243621"/>
            <a:chExt cx="6172200" cy="172698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31D2FF-C944-0B4F-B3AF-F49423BC89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/>
            <a:stretch/>
          </p:blipFill>
          <p:spPr>
            <a:xfrm>
              <a:off x="3086099" y="2172889"/>
              <a:ext cx="2971800" cy="7977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434CDE-730F-4E4B-A1DD-C921178834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0"/>
            <a:stretch/>
          </p:blipFill>
          <p:spPr>
            <a:xfrm>
              <a:off x="1485900" y="1243621"/>
              <a:ext cx="6172200" cy="79771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E24AB7-9C4C-8244-8192-51985AA25356}"/>
              </a:ext>
            </a:extLst>
          </p:cNvPr>
          <p:cNvGrpSpPr/>
          <p:nvPr userDrawn="1"/>
        </p:nvGrpSpPr>
        <p:grpSpPr>
          <a:xfrm>
            <a:off x="2286000" y="3562350"/>
            <a:ext cx="4648200" cy="685800"/>
            <a:chOff x="2286000" y="3568611"/>
            <a:chExt cx="4648200" cy="685800"/>
          </a:xfrm>
        </p:grpSpPr>
        <p:sp>
          <p:nvSpPr>
            <p:cNvPr id="15" name="Subtitle 4">
              <a:extLst>
                <a:ext uri="{FF2B5EF4-FFF2-40B4-BE49-F238E27FC236}">
                  <a16:creationId xmlns:a16="http://schemas.microsoft.com/office/drawing/2014/main" id="{F43076D5-1CF6-FA4F-9CA5-68D7BE40D4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86000" y="3568611"/>
              <a:ext cx="4648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rgbClr val="58C9EC"/>
                  </a:solidFill>
                </a:rPr>
                <a:t>2100 Travis Street, 9th floor, Houston, TX 77002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b="1" dirty="0">
                  <a:solidFill>
                    <a:srgbClr val="58C9EC"/>
                  </a:solidFill>
                </a:rPr>
                <a:t>832-394-6200</a:t>
              </a:r>
              <a:r>
                <a:rPr lang="en-US" sz="1400" dirty="0">
                  <a:solidFill>
                    <a:srgbClr val="58C9EC"/>
                  </a:solidFill>
                </a:rPr>
                <a:t>    </a:t>
              </a:r>
              <a:r>
                <a:rPr lang="en-US" sz="1400" b="1" dirty="0" err="1">
                  <a:solidFill>
                    <a:srgbClr val="58C9EC"/>
                  </a:solidFill>
                </a:rPr>
                <a:t>www.houstontx.gov</a:t>
              </a:r>
              <a:r>
                <a:rPr lang="en-US" sz="1400" b="1" dirty="0">
                  <a:solidFill>
                    <a:srgbClr val="58C9EC"/>
                  </a:solidFill>
                </a:rPr>
                <a:t>/housing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1D6E39-A5E2-9F4B-B85D-5A2E8B8EF9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62400" y="3867150"/>
              <a:ext cx="0" cy="228600"/>
            </a:xfrm>
            <a:prstGeom prst="line">
              <a:avLst/>
            </a:prstGeom>
            <a:ln w="19050">
              <a:solidFill>
                <a:srgbClr val="58C9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99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-Slide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449B-298A-0F4A-8C05-26C08F551BCC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5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andard-Slide-Title &amp;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959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A1107-B5E3-AB44-BE46-FDAFB600BE88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7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99E200-A9A1-714F-A880-E5E2BFAB3D90}"/>
              </a:ext>
            </a:extLst>
          </p:cNvPr>
          <p:cNvSpPr/>
          <p:nvPr userDrawn="1"/>
        </p:nvSpPr>
        <p:spPr>
          <a:xfrm>
            <a:off x="0" y="1133868"/>
            <a:ext cx="9144000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71799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87C91B-90DC-DE49-8882-1A3AEC48E741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3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Standard-Slide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2765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2765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0C65C"/>
              </a:buClr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567615A-2CA7-724B-8E5E-9F4771E0A5D8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6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10C1C2-6697-2543-874F-E4C74C7F12B1}"/>
              </a:ext>
            </a:extLst>
          </p:cNvPr>
          <p:cNvSpPr/>
          <p:nvPr userDrawn="1"/>
        </p:nvSpPr>
        <p:spPr>
          <a:xfrm>
            <a:off x="381000" y="36195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C9730-FE87-2D4C-9AC9-34263CE95050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7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Content &amp; Image Blu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A972BF-005F-BF4D-9AB8-104CF6DA7938}"/>
              </a:ext>
            </a:extLst>
          </p:cNvPr>
          <p:cNvSpPr/>
          <p:nvPr userDrawn="1"/>
        </p:nvSpPr>
        <p:spPr>
          <a:xfrm>
            <a:off x="421914" y="334975"/>
            <a:ext cx="111486" cy="6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BD0DE6-BFE6-0540-AA5A-592EADB9F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858" y="205979"/>
            <a:ext cx="3937180" cy="857250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C9FFA6-F522-6A44-94F2-DA0540861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1858" y="1200151"/>
            <a:ext cx="3937180" cy="2780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A0C65C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B6C26C-55F5-2442-9E95-965C2A96A160}"/>
              </a:ext>
            </a:extLst>
          </p:cNvPr>
          <p:cNvSpPr/>
          <p:nvPr userDrawn="1"/>
        </p:nvSpPr>
        <p:spPr>
          <a:xfrm>
            <a:off x="0" y="4062759"/>
            <a:ext cx="9144000" cy="10807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152B3FC-4AFC-E840-89F1-2DC3368F60E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7199" y="4216172"/>
            <a:ext cx="7924801" cy="7939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BAE1364-6592-D74A-AC3F-040CFC53167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55" y="0"/>
            <a:ext cx="4569945" cy="4062759"/>
          </a:xfrm>
          <a:prstGeom prst="rect">
            <a:avLst/>
          </a:prstGeom>
        </p:spPr>
        <p:txBody>
          <a:bodyPr/>
          <a:lstStyle>
            <a:lvl1pPr>
              <a:buClr>
                <a:srgbClr val="A0C65C"/>
              </a:buCl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A0C65C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image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EB43C-A56F-564B-A834-85AFC4C1FE5C}"/>
              </a:ext>
            </a:extLst>
          </p:cNvPr>
          <p:cNvCxnSpPr>
            <a:cxnSpLocks/>
          </p:cNvCxnSpPr>
          <p:nvPr userDrawn="1"/>
        </p:nvCxnSpPr>
        <p:spPr>
          <a:xfrm>
            <a:off x="8486127" y="4686182"/>
            <a:ext cx="0" cy="21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64D7622-693F-4C47-BFA8-A2BC88892760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26775-2C5A-424C-83B7-7FCA5826AB12}"/>
              </a:ext>
            </a:extLst>
          </p:cNvPr>
          <p:cNvCxnSpPr>
            <a:cxnSpLocks/>
          </p:cNvCxnSpPr>
          <p:nvPr userDrawn="1"/>
        </p:nvCxnSpPr>
        <p:spPr>
          <a:xfrm>
            <a:off x="4991858" y="361950"/>
            <a:ext cx="0" cy="609600"/>
          </a:xfrm>
          <a:prstGeom prst="line">
            <a:avLst/>
          </a:prstGeom>
          <a:ln w="28575">
            <a:solidFill>
              <a:srgbClr val="A0C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4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-2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B7D720-29D6-264A-B82F-1125DBC8E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7235135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25F9B74-100D-6642-9869-5B0857CCB3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0114" y="3475223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D9D3834-0757-0840-939B-BF69F52CF42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60114" y="3950711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8AB6A40-56C0-3A48-9F9D-3956E096356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34359"/>
            <a:ext cx="7079971" cy="294391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600" b="0">
                <a:solidFill>
                  <a:srgbClr val="009ED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9449E85-53DD-7D48-9D8B-F849E40B18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756473" y="3475223"/>
            <a:ext cx="2362200" cy="391927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800" b="1">
                <a:solidFill>
                  <a:srgbClr val="58C9EC"/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F2ADA43-D085-5247-B23D-1EF225BE0A6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56473" y="3950711"/>
            <a:ext cx="2362200" cy="526039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>
              <a:lnSpc>
                <a:spcPct val="100000"/>
              </a:lnSpc>
              <a:buClr>
                <a:srgbClr val="A0C65C"/>
              </a:buClr>
              <a:buFont typeface="Arial" panose="020B0604020202020204" pitchFamily="34" charset="0"/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 algn="ctr">
              <a:buClr>
                <a:srgbClr val="A0C65C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algn="ctr">
              <a:buClr>
                <a:srgbClr val="A0C65C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3BA6B3AA-13D7-6046-831C-83E617E2951B}"/>
              </a:ext>
            </a:extLst>
          </p:cNvPr>
          <p:cNvSpPr txBox="1">
            <a:spLocks/>
          </p:cNvSpPr>
          <p:nvPr userDrawn="1"/>
        </p:nvSpPr>
        <p:spPr>
          <a:xfrm>
            <a:off x="8486127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5EDDBB-5074-8E4E-9912-B65EE5341EE5}"/>
              </a:ext>
            </a:extLst>
          </p:cNvPr>
          <p:cNvGrpSpPr/>
          <p:nvPr userDrawn="1"/>
        </p:nvGrpSpPr>
        <p:grpSpPr>
          <a:xfrm>
            <a:off x="7537171" y="-152400"/>
            <a:ext cx="1647766" cy="1428750"/>
            <a:chOff x="10025268" y="-18034"/>
            <a:chExt cx="2124303" cy="1946080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6DE88896-BE14-AA4F-8079-D20FFDE1BE38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2CC5384E-1DAE-7D4C-AA45-4D0842B5D739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331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BD9AA-3411-A045-9E25-A47E277E3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8" y="0"/>
            <a:ext cx="3238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3AB85-8612-B147-8ADE-4404DF237C13}"/>
              </a:ext>
            </a:extLst>
          </p:cNvPr>
          <p:cNvCxnSpPr>
            <a:cxnSpLocks/>
          </p:cNvCxnSpPr>
          <p:nvPr userDrawn="1"/>
        </p:nvCxnSpPr>
        <p:spPr>
          <a:xfrm>
            <a:off x="457200" y="361950"/>
            <a:ext cx="0" cy="609600"/>
          </a:xfrm>
          <a:prstGeom prst="line">
            <a:avLst/>
          </a:prstGeom>
          <a:ln w="28575">
            <a:solidFill>
              <a:srgbClr val="A0C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DBD2FF0-2EA2-B842-95EB-4C3857E1F5B1}"/>
              </a:ext>
            </a:extLst>
          </p:cNvPr>
          <p:cNvGrpSpPr/>
          <p:nvPr userDrawn="1"/>
        </p:nvGrpSpPr>
        <p:grpSpPr>
          <a:xfrm>
            <a:off x="442784" y="4575190"/>
            <a:ext cx="8043343" cy="449371"/>
            <a:chOff x="442784" y="4575190"/>
            <a:chExt cx="8043343" cy="4493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B894AF-E6CE-6140-BBFC-63EA1A4ADD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818" b="-3230"/>
            <a:stretch/>
          </p:blipFill>
          <p:spPr>
            <a:xfrm>
              <a:off x="6477000" y="4665758"/>
              <a:ext cx="1682251" cy="2221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B25A15-CAC6-CF44-8EDA-FB7D5180C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84" y="4575190"/>
              <a:ext cx="1051935" cy="44937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817212-6708-DC4C-AA55-CFDD63F04526}"/>
                </a:ext>
              </a:extLst>
            </p:cNvPr>
            <p:cNvSpPr/>
            <p:nvPr userDrawn="1"/>
          </p:nvSpPr>
          <p:spPr>
            <a:xfrm>
              <a:off x="1585347" y="4671022"/>
              <a:ext cx="373379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OF HOUSTON </a:t>
              </a:r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⋆</a:t>
              </a:r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HOUSING AND COMMUNITY DEVELOPMENT DEPARTMENT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5FA226-783A-5E4C-AF31-21668D125A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86127" y="4686182"/>
              <a:ext cx="0" cy="215900"/>
            </a:xfrm>
            <a:prstGeom prst="line">
              <a:avLst/>
            </a:prstGeom>
            <a:ln w="28575">
              <a:solidFill>
                <a:srgbClr val="6ABA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93BD9AA-3411-A045-9E25-A47E277E3798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8" y="0"/>
            <a:ext cx="3238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8" r:id="rId3"/>
    <p:sldLayoutId id="2147483652" r:id="rId4"/>
    <p:sldLayoutId id="2147483666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817212-6708-DC4C-AA55-CFDD63F04526}"/>
              </a:ext>
            </a:extLst>
          </p:cNvPr>
          <p:cNvSpPr/>
          <p:nvPr userDrawn="1"/>
        </p:nvSpPr>
        <p:spPr>
          <a:xfrm>
            <a:off x="1494722" y="4671022"/>
            <a:ext cx="3733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HOUSTON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⋆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AND COMMUNITY DEVELOPMENT DEPARTMENT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5FA226-783A-5E4C-AF31-21668D125AF5}"/>
              </a:ext>
            </a:extLst>
          </p:cNvPr>
          <p:cNvCxnSpPr>
            <a:cxnSpLocks/>
          </p:cNvCxnSpPr>
          <p:nvPr userDrawn="1"/>
        </p:nvCxnSpPr>
        <p:spPr>
          <a:xfrm>
            <a:off x="8077200" y="4686182"/>
            <a:ext cx="0" cy="215900"/>
          </a:xfrm>
          <a:prstGeom prst="line">
            <a:avLst/>
          </a:prstGeom>
          <a:ln w="28575">
            <a:solidFill>
              <a:srgbClr val="6AB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A887ABA-510B-CF4A-99A5-3975E9A9F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94"/>
          <a:stretch/>
        </p:blipFill>
        <p:spPr>
          <a:xfrm>
            <a:off x="7010404" y="4665757"/>
            <a:ext cx="800096" cy="256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134783-FD5C-F843-AC7D-D609CFC181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87773"/>
            <a:ext cx="966136" cy="412718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7462B6C-95F5-EB42-90A1-7680F315E799}"/>
              </a:ext>
            </a:extLst>
          </p:cNvPr>
          <p:cNvSpPr txBox="1">
            <a:spLocks/>
          </p:cNvSpPr>
          <p:nvPr userDrawn="1"/>
        </p:nvSpPr>
        <p:spPr>
          <a:xfrm>
            <a:off x="8167829" y="4692015"/>
            <a:ext cx="5333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B4DC8489-238C-DE49-B14D-0582873A6918}" type="slidenum">
              <a:rPr lang="en-US" sz="7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C371E-7AAF-D743-A47D-C29D75F8F252}"/>
              </a:ext>
            </a:extLst>
          </p:cNvPr>
          <p:cNvSpPr/>
          <p:nvPr userDrawn="1"/>
        </p:nvSpPr>
        <p:spPr>
          <a:xfrm>
            <a:off x="342907" y="1489542"/>
            <a:ext cx="8458186" cy="1246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75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A1440-41ED-A245-BD10-4AE7BB33CD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8" y="0"/>
            <a:ext cx="323863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D7312C-A5BB-644E-A85B-689C0714AA69}"/>
              </a:ext>
            </a:extLst>
          </p:cNvPr>
          <p:cNvSpPr/>
          <p:nvPr userDrawn="1"/>
        </p:nvSpPr>
        <p:spPr>
          <a:xfrm>
            <a:off x="0" y="0"/>
            <a:ext cx="9153123" cy="5138973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1CFCDB-70CA-8E4B-92CA-C93D714136B2}"/>
              </a:ext>
            </a:extLst>
          </p:cNvPr>
          <p:cNvSpPr/>
          <p:nvPr userDrawn="1"/>
        </p:nvSpPr>
        <p:spPr>
          <a:xfrm>
            <a:off x="0" y="4400550"/>
            <a:ext cx="9153122" cy="738423"/>
          </a:xfrm>
          <a:prstGeom prst="rect">
            <a:avLst/>
          </a:prstGeom>
          <a:solidFill>
            <a:srgbClr val="2E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76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1" r:id="rId2"/>
    <p:sldLayoutId id="2147483737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4B1CCA-060F-3F4B-BCB8-04D8E5193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98" y="0"/>
            <a:ext cx="323863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E19901-9CA9-A74D-A10C-E6DDD5F6161E}"/>
              </a:ext>
            </a:extLst>
          </p:cNvPr>
          <p:cNvGrpSpPr/>
          <p:nvPr userDrawn="1"/>
        </p:nvGrpSpPr>
        <p:grpSpPr>
          <a:xfrm>
            <a:off x="7496234" y="1"/>
            <a:ext cx="1647766" cy="1200150"/>
            <a:chOff x="10025268" y="-18034"/>
            <a:chExt cx="2124303" cy="194608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8B9FFAE0-8769-0A44-A20C-F3B67E5759BB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0A6F7EE-B2C1-1042-BB35-3B3D6F9289B1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0297AA-3062-C446-8859-903ADFB6B38D}"/>
              </a:ext>
            </a:extLst>
          </p:cNvPr>
          <p:cNvGrpSpPr/>
          <p:nvPr userDrawn="1"/>
        </p:nvGrpSpPr>
        <p:grpSpPr>
          <a:xfrm>
            <a:off x="-13010" y="3944985"/>
            <a:ext cx="1647766" cy="1200150"/>
            <a:chOff x="10025268" y="-18034"/>
            <a:chExt cx="2124303" cy="1946080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926C9E09-1833-2043-A6FC-C9C05B3977BF}"/>
                </a:ext>
              </a:extLst>
            </p:cNvPr>
            <p:cNvSpPr/>
            <p:nvPr userDrawn="1"/>
          </p:nvSpPr>
          <p:spPr>
            <a:xfrm>
              <a:off x="1002526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A27BF2E-AC89-1940-B96E-BAF8E1253A47}"/>
                </a:ext>
              </a:extLst>
            </p:cNvPr>
            <p:cNvSpPr/>
            <p:nvPr userDrawn="1"/>
          </p:nvSpPr>
          <p:spPr>
            <a:xfrm>
              <a:off x="10871928" y="-18034"/>
              <a:ext cx="1277643" cy="1946080"/>
            </a:xfrm>
            <a:prstGeom prst="parallelogram">
              <a:avLst>
                <a:gd name="adj" fmla="val 43349"/>
              </a:avLst>
            </a:prstGeom>
            <a:solidFill>
              <a:srgbClr val="009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44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rgbClr val="0067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0C65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SA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tontx.gov/housing/compliance.html" TargetMode="External"/><Relationship Id="rId2" Type="http://schemas.openxmlformats.org/officeDocument/2006/relationships/hyperlink" Target="https://hcddsection3.gob2g.c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rchasing.houstontx.gov/bids/T29314/T29314%20Letter%20Of%20Clarification%20No.%202.PDF" TargetMode="External"/><Relationship Id="rId2" Type="http://schemas.openxmlformats.org/officeDocument/2006/relationships/hyperlink" Target="https://houstontx.gov/housing/plans-reports/guidelines/multifamily/Harvey_Multifamily_Proigram_Guidelines-v5_1-043020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covery.houstontx.gov/contracting/#nof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886D41-97DC-5F4D-B7BE-E9A7A95D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Multifamily NOFA Round 3</a:t>
            </a:r>
            <a:br>
              <a:rPr lang="en-US" sz="3200" dirty="0"/>
            </a:br>
            <a:r>
              <a:rPr lang="en-US" sz="3000" b="0" dirty="0">
                <a:latin typeface="+mj-lt"/>
              </a:rPr>
              <a:t>Pre-Proposal Session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9D931-C93A-4047-9DED-A5B16712E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43151"/>
            <a:ext cx="3733800" cy="762000"/>
          </a:xfrm>
        </p:spPr>
        <p:txBody>
          <a:bodyPr/>
          <a:lstStyle/>
          <a:p>
            <a:r>
              <a:rPr lang="en-US" sz="2000" dirty="0"/>
              <a:t>Ray Miller, Assistant Director</a:t>
            </a:r>
          </a:p>
          <a:p>
            <a:r>
              <a:rPr lang="en-US" sz="2000" b="0" dirty="0"/>
              <a:t>June 11, 2021</a:t>
            </a:r>
          </a:p>
        </p:txBody>
      </p:sp>
    </p:spTree>
    <p:extLst>
      <p:ext uri="{BB962C8B-B14F-4D97-AF65-F5344CB8AC3E}">
        <p14:creationId xmlns:p14="http://schemas.microsoft.com/office/powerpoint/2010/main" val="174777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3E36-9B55-4DC9-8A35-ED4DB939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Debarment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B5454-7EE6-4F5E-AC03-14974501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Applicants must be actively registered in the System for Award Management (SAM) </a:t>
            </a:r>
            <a:r>
              <a:rPr lang="en-US" dirty="0">
                <a:hlinkClick r:id="rId2"/>
              </a:rPr>
              <a:t>www.sam.gov/SAM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registering for the SAM Search Authorization, please ensure you authorize the borrowing entity non-sensitive information to be displayed in a public search. </a:t>
            </a:r>
          </a:p>
        </p:txBody>
      </p:sp>
    </p:spTree>
    <p:extLst>
      <p:ext uri="{BB962C8B-B14F-4D97-AF65-F5344CB8AC3E}">
        <p14:creationId xmlns:p14="http://schemas.microsoft.com/office/powerpoint/2010/main" val="353368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DA8142E-0440-D640-A5D9-71F225C8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3550"/>
            <a:ext cx="8229600" cy="21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2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Compliance Requirements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A9F65A-FC52-D245-B2F2-7D38543EC3A6}"/>
              </a:ext>
            </a:extLst>
          </p:cNvPr>
          <p:cNvGrpSpPr/>
          <p:nvPr/>
        </p:nvGrpSpPr>
        <p:grpSpPr>
          <a:xfrm>
            <a:off x="871677" y="1428750"/>
            <a:ext cx="958187" cy="958187"/>
            <a:chOff x="685800" y="1428750"/>
            <a:chExt cx="1371600" cy="1371600"/>
          </a:xfrm>
          <a:solidFill>
            <a:srgbClr val="FECE1F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BB3956-1336-5243-820B-7F2C9F73DE47}"/>
                </a:ext>
              </a:extLst>
            </p:cNvPr>
            <p:cNvSpPr/>
            <p:nvPr/>
          </p:nvSpPr>
          <p:spPr>
            <a:xfrm>
              <a:off x="685800" y="1428750"/>
              <a:ext cx="1371600" cy="137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A56143-B08D-DF42-BF17-9CB2C4C80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581150"/>
              <a:ext cx="914400" cy="9144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1A1230-2029-A640-865C-4531B65B2C35}"/>
              </a:ext>
            </a:extLst>
          </p:cNvPr>
          <p:cNvGrpSpPr/>
          <p:nvPr/>
        </p:nvGrpSpPr>
        <p:grpSpPr>
          <a:xfrm>
            <a:off x="2971800" y="1428750"/>
            <a:ext cx="958187" cy="958187"/>
            <a:chOff x="3696630" y="1428750"/>
            <a:chExt cx="1371600" cy="1371600"/>
          </a:xfrm>
          <a:solidFill>
            <a:srgbClr val="FECE1F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03767D-A0E0-AD49-86CC-F5743EEB1AB5}"/>
                </a:ext>
              </a:extLst>
            </p:cNvPr>
            <p:cNvSpPr/>
            <p:nvPr/>
          </p:nvSpPr>
          <p:spPr>
            <a:xfrm>
              <a:off x="3696630" y="1428750"/>
              <a:ext cx="1371600" cy="137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7B61E6-037C-934E-98AF-021ADD674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030" y="1689100"/>
              <a:ext cx="1066800" cy="8509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90FA7-1FB0-EE42-AE77-FA76CD437739}"/>
              </a:ext>
            </a:extLst>
          </p:cNvPr>
          <p:cNvGrpSpPr/>
          <p:nvPr/>
        </p:nvGrpSpPr>
        <p:grpSpPr>
          <a:xfrm>
            <a:off x="5214015" y="1428750"/>
            <a:ext cx="958187" cy="958187"/>
            <a:chOff x="6714893" y="1428750"/>
            <a:chExt cx="1371600" cy="1371600"/>
          </a:xfrm>
          <a:solidFill>
            <a:srgbClr val="FECE1F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E45435-349D-B548-ABB5-2AA27C282F97}"/>
                </a:ext>
              </a:extLst>
            </p:cNvPr>
            <p:cNvSpPr/>
            <p:nvPr/>
          </p:nvSpPr>
          <p:spPr>
            <a:xfrm>
              <a:off x="6714893" y="1428750"/>
              <a:ext cx="1371600" cy="137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BC3332-B81A-7B44-B685-8A66F4E3B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27439">
              <a:off x="6937143" y="1847850"/>
              <a:ext cx="927100" cy="5334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6EF98DC-BC67-E246-B82B-6EAB52436A91}"/>
              </a:ext>
            </a:extLst>
          </p:cNvPr>
          <p:cNvSpPr/>
          <p:nvPr/>
        </p:nvSpPr>
        <p:spPr>
          <a:xfrm>
            <a:off x="415542" y="2592512"/>
            <a:ext cx="1870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58C9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Women Owned Small Business Enterprise (MWSBE)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36DAE-A309-F04F-8849-22BB90AE1048}"/>
              </a:ext>
            </a:extLst>
          </p:cNvPr>
          <p:cNvSpPr/>
          <p:nvPr/>
        </p:nvSpPr>
        <p:spPr>
          <a:xfrm>
            <a:off x="2660195" y="2592511"/>
            <a:ext cx="1581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58C9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3: Economic Opportunities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4A3AB1-D8F8-894F-86B2-951840BBA48C}"/>
              </a:ext>
            </a:extLst>
          </p:cNvPr>
          <p:cNvSpPr/>
          <p:nvPr/>
        </p:nvSpPr>
        <p:spPr>
          <a:xfrm>
            <a:off x="5035491" y="2592511"/>
            <a:ext cx="13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58C9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or </a:t>
            </a:r>
            <a:br>
              <a:rPr lang="en-US" sz="1600" b="1" dirty="0">
                <a:solidFill>
                  <a:srgbClr val="58C9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58C9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BFDC69-CE50-524C-AF70-4CFD1894AAA6}"/>
              </a:ext>
            </a:extLst>
          </p:cNvPr>
          <p:cNvSpPr/>
          <p:nvPr/>
        </p:nvSpPr>
        <p:spPr>
          <a:xfrm>
            <a:off x="7496298" y="1428750"/>
            <a:ext cx="958187" cy="958187"/>
          </a:xfrm>
          <a:prstGeom prst="ellipse">
            <a:avLst/>
          </a:prstGeom>
          <a:solidFill>
            <a:srgbClr val="FE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D0F1CD-CA50-1E47-94C5-79137AFACCB4}"/>
              </a:ext>
            </a:extLst>
          </p:cNvPr>
          <p:cNvSpPr/>
          <p:nvPr/>
        </p:nvSpPr>
        <p:spPr>
          <a:xfrm>
            <a:off x="7231199" y="2592511"/>
            <a:ext cx="148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58C9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Davis Bacon Labor standards</a:t>
            </a:r>
          </a:p>
          <a:p>
            <a:pPr algn="ctr"/>
            <a:endParaRPr lang="en-US" sz="1600" b="1" dirty="0">
              <a:solidFill>
                <a:srgbClr val="58C9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B92F1D-CA66-7A43-A778-11215BB59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36" y="1660352"/>
            <a:ext cx="549887" cy="5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B22B-6C00-5246-A769-E6205FF8FC8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marL="0" indent="0"/>
            <a:r>
              <a:rPr lang="en-US" dirty="0"/>
              <a:t>MWSBE </a:t>
            </a:r>
            <a:br>
              <a:rPr lang="en-US" dirty="0"/>
            </a:br>
            <a:r>
              <a:rPr lang="en-US" dirty="0"/>
              <a:t>PROGRAM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1B78E-26CD-664A-9DC5-8B5D5F7BB56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24 CFR 85.36 </a:t>
            </a:r>
            <a:r>
              <a:rPr lang="en-US" dirty="0"/>
              <a:t>Chapter 15 Ordinance Part V</a:t>
            </a:r>
          </a:p>
        </p:txBody>
      </p:sp>
    </p:spTree>
    <p:extLst>
      <p:ext uri="{BB962C8B-B14F-4D97-AF65-F5344CB8AC3E}">
        <p14:creationId xmlns:p14="http://schemas.microsoft.com/office/powerpoint/2010/main" val="383558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MWSBE Compliance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B3853-CAE0-E940-925F-2EC655D46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Construction projects will be advertised with a </a:t>
            </a:r>
            <a:r>
              <a:rPr lang="en-US" dirty="0">
                <a:solidFill>
                  <a:srgbClr val="009FDA"/>
                </a:solidFill>
              </a:rPr>
              <a:t>34% MWBE</a:t>
            </a:r>
            <a:r>
              <a:rPr lang="en-US" dirty="0"/>
              <a:t> goal. </a:t>
            </a:r>
          </a:p>
          <a:p>
            <a:r>
              <a:rPr lang="en-US" dirty="0"/>
              <a:t>The General Contractor shall make Good Faith Efforts to award subcontracts or supply agreements to MWSBEs to achieve goal requirements.</a:t>
            </a:r>
          </a:p>
          <a:p>
            <a:r>
              <a:rPr lang="en-US" dirty="0"/>
              <a:t>Only firms certified through the City of Houston, Office of Business Opportunity can be used to meet MWBE goal requirements.</a:t>
            </a:r>
          </a:p>
          <a:p>
            <a:r>
              <a:rPr lang="en-US" dirty="0"/>
              <a:t>For more information about the City of Houston MWSBE certification process, visit: </a:t>
            </a:r>
            <a:r>
              <a:rPr lang="en-US" dirty="0">
                <a:solidFill>
                  <a:srgbClr val="009FDA"/>
                </a:solidFill>
              </a:rPr>
              <a:t>https://</a:t>
            </a:r>
            <a:r>
              <a:rPr lang="en-US" dirty="0" err="1">
                <a:solidFill>
                  <a:srgbClr val="009FDA"/>
                </a:solidFill>
              </a:rPr>
              <a:t>houston.mwdbe.com</a:t>
            </a:r>
            <a:r>
              <a:rPr lang="en-US" dirty="0">
                <a:solidFill>
                  <a:srgbClr val="009FDA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20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B22B-6C00-5246-A769-E6205FF8FC8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marL="0" indent="0"/>
            <a:r>
              <a:rPr lang="en-US" dirty="0"/>
              <a:t>SECTION 3 </a:t>
            </a:r>
            <a:br>
              <a:rPr lang="en-US" dirty="0"/>
            </a:br>
            <a:r>
              <a:rPr lang="en-US" dirty="0"/>
              <a:t>PROGRAM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1B78E-26CD-664A-9DC5-8B5D5F7BB56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24 CFR 135.92</a:t>
            </a:r>
          </a:p>
        </p:txBody>
      </p:sp>
    </p:spTree>
    <p:extLst>
      <p:ext uri="{BB962C8B-B14F-4D97-AF65-F5344CB8AC3E}">
        <p14:creationId xmlns:p14="http://schemas.microsoft.com/office/powerpoint/2010/main" val="39744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3 Compliance Requirements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A6D62C0-3E67-F145-9F5C-BDDB42ADC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4138"/>
              </p:ext>
            </p:extLst>
          </p:nvPr>
        </p:nvGraphicFramePr>
        <p:xfrm>
          <a:off x="1524000" y="1276350"/>
          <a:ext cx="6271089" cy="293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8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Section 3 Business &amp; Worker Eligibility Criteria: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70D1F3-6C6F-8347-BD90-5419FCC6A7D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063229"/>
            <a:ext cx="4038600" cy="335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A0C65C"/>
                </a:solidFill>
              </a:rPr>
              <a:t>Section 3 Business Concern</a:t>
            </a:r>
            <a:endParaRPr lang="en-US" sz="1500" b="1" dirty="0">
              <a:solidFill>
                <a:srgbClr val="A0C65C"/>
              </a:solidFill>
            </a:endParaRPr>
          </a:p>
          <a:p>
            <a:pPr marL="0" indent="0">
              <a:buNone/>
            </a:pPr>
            <a:r>
              <a:rPr lang="en-US" sz="1500" b="1" dirty="0"/>
              <a:t>A Section 3 Business Concern is a business that can provide evidence they meet one of the following:</a:t>
            </a:r>
          </a:p>
          <a:p>
            <a:r>
              <a:rPr lang="en-US" sz="1500" dirty="0"/>
              <a:t>51% or more of business is owed and controlled by low and very low income persons;</a:t>
            </a:r>
          </a:p>
          <a:p>
            <a:r>
              <a:rPr lang="en-US" sz="1500" dirty="0"/>
              <a:t>Over 75 percent of the labor hours performed for business over the prior three month period are performed by Section 3 workers</a:t>
            </a:r>
          </a:p>
          <a:p>
            <a:r>
              <a:rPr lang="en-US" sz="1500" dirty="0"/>
              <a:t>A business at least 51 percent owned and controlled by current public housing residents or residents who currently live in Section 8 assisted housing.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66B54-B194-6546-8362-EABEAC319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600" y="1063229"/>
            <a:ext cx="4038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A0C65C"/>
                </a:solidFill>
              </a:rPr>
              <a:t>Section 3 Worker </a:t>
            </a:r>
            <a:endParaRPr lang="en-US" sz="1500" b="1" dirty="0">
              <a:solidFill>
                <a:srgbClr val="A0C65C"/>
              </a:solidFill>
            </a:endParaRPr>
          </a:p>
          <a:p>
            <a:pPr marL="0" indent="0">
              <a:buNone/>
            </a:pPr>
            <a:r>
              <a:rPr lang="en-US" sz="1500" b="1" dirty="0"/>
              <a:t>A Section 3 Worker is any worker who fits, or when hired within the past five years fit, at least one of the following categories, as documented: </a:t>
            </a:r>
          </a:p>
          <a:p>
            <a:r>
              <a:rPr lang="en-US" sz="1500" dirty="0"/>
              <a:t>The worker’s income for the previous or annualized calendar year is below the income limit established by HUD; or</a:t>
            </a:r>
          </a:p>
          <a:p>
            <a:r>
              <a:rPr lang="en-US" sz="1500" dirty="0"/>
              <a:t>The worker is employed by a Section 3 business concern; or </a:t>
            </a:r>
          </a:p>
          <a:p>
            <a:r>
              <a:rPr lang="en-US" sz="1500" dirty="0"/>
              <a:t>The worker is Youth Build  participant.</a:t>
            </a:r>
          </a:p>
        </p:txBody>
      </p:sp>
    </p:spTree>
    <p:extLst>
      <p:ext uri="{BB962C8B-B14F-4D97-AF65-F5344CB8AC3E}">
        <p14:creationId xmlns:p14="http://schemas.microsoft.com/office/powerpoint/2010/main" val="35073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Section 3 Certification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A1BB8-6F9E-0649-A536-66C300898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39" y="1123950"/>
            <a:ext cx="8582722" cy="3295943"/>
          </a:xfrm>
        </p:spPr>
        <p:txBody>
          <a:bodyPr>
            <a:noAutofit/>
          </a:bodyPr>
          <a:lstStyle/>
          <a:p>
            <a:r>
              <a:rPr lang="en-US" sz="17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receive credit towards numerical goal requirements, businesses and residents must be certified through the City of Houston, Housing and Community Development Department. </a:t>
            </a:r>
          </a:p>
          <a:p>
            <a:r>
              <a:rPr lang="en-US" sz="17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certification process takes 7 to 14 days once application requirements are met. </a:t>
            </a:r>
          </a:p>
          <a:p>
            <a:r>
              <a:rPr lang="en-US" sz="17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complete the online application to certify as a Section 3 Business Concern, click the following link: </a:t>
            </a:r>
            <a:r>
              <a:rPr lang="en-US" sz="17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700" b="1" dirty="0"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https://hcddsection3.gob2g.com/</a:t>
            </a:r>
            <a:endParaRPr lang="en-US" sz="1700" b="1" dirty="0">
              <a:solidFill>
                <a:srgbClr val="009F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Worker applications may only be submitted, through the following email</a:t>
            </a:r>
            <a:r>
              <a:rPr lang="en-US" sz="17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700" b="1" u="sng" dirty="0">
                <a:solidFill>
                  <a:srgbClr val="009E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hcdsection3@houstontx.gov</a:t>
            </a:r>
          </a:p>
          <a:p>
            <a:r>
              <a:rPr lang="en-US" sz="17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about HCD Section 3 certification process, visit </a:t>
            </a:r>
            <a:r>
              <a:rPr lang="en-US" sz="1700" b="1" dirty="0"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www.houstontx.gov/housing/compliance.html</a:t>
            </a:r>
            <a:endParaRPr lang="en-US" sz="17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48C3-DFA9-F748-A840-D63856CF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579"/>
            <a:ext cx="7848600" cy="857250"/>
          </a:xfrm>
        </p:spPr>
        <p:txBody>
          <a:bodyPr/>
          <a:lstStyle/>
          <a:p>
            <a:r>
              <a:rPr lang="en-US" sz="3600" dirty="0"/>
              <a:t>Section 3 Workforce Provisions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19D99-C6B8-8B4E-B7BD-B57C87BA7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114" y="3475222"/>
            <a:ext cx="2445086" cy="1077728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dirty="0"/>
              <a:t>of the total number of labor hours worked MUST be performed by certified Section 3 Workers.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65BA48-1667-BE4D-A7D2-F343997C6C0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756473" y="3475223"/>
            <a:ext cx="2362200" cy="772927"/>
          </a:xfrm>
        </p:spPr>
        <p:txBody>
          <a:bodyPr>
            <a:normAutofit fontScale="92500" lnSpcReduction="20000"/>
          </a:bodyPr>
          <a:lstStyle/>
          <a:p>
            <a:pPr marL="0" lvl="0" indent="0"/>
            <a:r>
              <a:rPr lang="en-US" dirty="0"/>
              <a:t>Employees should be Section 3 certified at the time of hire.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418ABD-5F95-D747-83BF-A15AA44ED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2804"/>
            <a:ext cx="950832" cy="619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1DF4CE-F900-3941-B82A-1DB566959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38" y="2202804"/>
            <a:ext cx="589869" cy="70432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A21EE3-82B5-3146-A46D-BC0E4A0335F3}"/>
              </a:ext>
            </a:extLst>
          </p:cNvPr>
          <p:cNvSpPr/>
          <p:nvPr/>
        </p:nvSpPr>
        <p:spPr>
          <a:xfrm>
            <a:off x="1486453" y="1819264"/>
            <a:ext cx="1509523" cy="1509523"/>
          </a:xfrm>
          <a:prstGeom prst="ellipse">
            <a:avLst/>
          </a:prstGeom>
          <a:solidFill>
            <a:srgbClr val="FE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C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DAE11E-3443-5246-A115-CBDA901D476C}"/>
              </a:ext>
            </a:extLst>
          </p:cNvPr>
          <p:cNvSpPr/>
          <p:nvPr/>
        </p:nvSpPr>
        <p:spPr>
          <a:xfrm>
            <a:off x="6182812" y="1819264"/>
            <a:ext cx="1509523" cy="1509523"/>
          </a:xfrm>
          <a:prstGeom prst="ellipse">
            <a:avLst/>
          </a:prstGeom>
          <a:solidFill>
            <a:srgbClr val="FE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C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E1E8CB7-D574-DF41-8960-D1B50C07D302}"/>
              </a:ext>
            </a:extLst>
          </p:cNvPr>
          <p:cNvSpPr txBox="1">
            <a:spLocks/>
          </p:cNvSpPr>
          <p:nvPr/>
        </p:nvSpPr>
        <p:spPr>
          <a:xfrm>
            <a:off x="1060114" y="2206281"/>
            <a:ext cx="2362200" cy="857250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342900" indent="-34290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800" b="1" kern="1200">
                <a:solidFill>
                  <a:srgbClr val="58C9EC"/>
                </a:solidFill>
                <a:latin typeface="Arial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44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25%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F628C0-6A27-A042-9EE5-2EA0CF22C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9" y="2141386"/>
            <a:ext cx="871762" cy="8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8F39-1EB6-6F4B-A9D2-17757635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E7F1F-43AE-D74E-B884-9D966EF23221}"/>
              </a:ext>
            </a:extLst>
          </p:cNvPr>
          <p:cNvSpPr/>
          <p:nvPr/>
        </p:nvSpPr>
        <p:spPr>
          <a:xfrm>
            <a:off x="457200" y="1047750"/>
            <a:ext cx="7924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DR-17 Update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Procurement Procedures/Deadlines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New Multifamily Program Requirements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Criteria 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Discussion – Major Updates</a:t>
            </a:r>
          </a:p>
          <a:p>
            <a:pPr marL="742950" lvl="1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MWSBE and Pay or Play</a:t>
            </a:r>
          </a:p>
          <a:p>
            <a:pPr marL="285750" lvl="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9472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B22B-6C00-5246-A769-E6205FF8FC8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marL="0" indent="0"/>
            <a:r>
              <a:rPr lang="en-US" dirty="0"/>
              <a:t>PAY OR PLAY (POP) PROGRAM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1B78E-26CD-664A-9DC5-8B5D5F7BB56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Executive Order 1 – 7 and Ordinance 2007 - 534</a:t>
            </a:r>
          </a:p>
        </p:txBody>
      </p:sp>
    </p:spTree>
    <p:extLst>
      <p:ext uri="{BB962C8B-B14F-4D97-AF65-F5344CB8AC3E}">
        <p14:creationId xmlns:p14="http://schemas.microsoft.com/office/powerpoint/2010/main" val="235598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Covered Contracts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E4FABDF-C1FA-BC4E-9AC8-136A6172F74D}"/>
              </a:ext>
            </a:extLst>
          </p:cNvPr>
          <p:cNvGraphicFramePr>
            <a:graphicFrameLocks/>
          </p:cNvGraphicFramePr>
          <p:nvPr/>
        </p:nvGraphicFramePr>
        <p:xfrm>
          <a:off x="1752600" y="1200150"/>
          <a:ext cx="6172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1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Covered Employees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B3853-CAE0-E940-925F-2EC655D4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program applies to employees of a covered contractor or subcontractor, including contract labor, who are:</a:t>
            </a:r>
          </a:p>
          <a:p>
            <a:r>
              <a:rPr lang="en-US" dirty="0"/>
              <a:t>Over the age of 18 </a:t>
            </a:r>
          </a:p>
          <a:p>
            <a:r>
              <a:rPr lang="en-US" dirty="0"/>
              <a:t>Work at least 30 hours per week </a:t>
            </a:r>
          </a:p>
          <a:p>
            <a:r>
              <a:rPr lang="en-US" dirty="0"/>
              <a:t>Work any amount of time under a covered City contract or sub-contract.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B3853-CAE0-E940-925F-2EC655D4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5638800" cy="3124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“Pays” by contributing </a:t>
            </a:r>
            <a:r>
              <a:rPr lang="en-US" b="1" dirty="0">
                <a:solidFill>
                  <a:srgbClr val="009FDA"/>
                </a:solidFill>
              </a:rPr>
              <a:t>$1.00</a:t>
            </a:r>
            <a:r>
              <a:rPr lang="en-US" dirty="0"/>
              <a:t> per covered employee per regular hour for work performed under the contract with the City;</a:t>
            </a:r>
          </a:p>
          <a:p>
            <a:r>
              <a:rPr lang="en-US" dirty="0"/>
              <a:t>Funds are deposited in the Contractor Responsibility Fund.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AE536-EFEE-F649-A631-E6716032F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22" y="1701180"/>
            <a:ext cx="2083578" cy="13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 Option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BF3304-17E3-044A-8500-25E136408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982716"/>
              </p:ext>
            </p:extLst>
          </p:nvPr>
        </p:nvGraphicFramePr>
        <p:xfrm>
          <a:off x="628650" y="1276350"/>
          <a:ext cx="78867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3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Pay or Play Workforce Provisions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B3853-CAE0-E940-925F-2EC655D4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3124199"/>
          </a:xfrm>
        </p:spPr>
        <p:txBody>
          <a:bodyPr>
            <a:normAutofit/>
          </a:bodyPr>
          <a:lstStyle/>
          <a:p>
            <a:r>
              <a:rPr lang="en-US" dirty="0"/>
              <a:t>All Section 3 Workers and Apprentices MUST receive Pay or Play incentives.</a:t>
            </a:r>
          </a:p>
        </p:txBody>
      </p:sp>
    </p:spTree>
    <p:extLst>
      <p:ext uri="{BB962C8B-B14F-4D97-AF65-F5344CB8AC3E}">
        <p14:creationId xmlns:p14="http://schemas.microsoft.com/office/powerpoint/2010/main" val="1328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9427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POP 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B3853-CAE0-E940-925F-2EC655D4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382000" cy="3124199"/>
          </a:xfrm>
        </p:spPr>
        <p:txBody>
          <a:bodyPr>
            <a:normAutofit/>
          </a:bodyPr>
          <a:lstStyle/>
          <a:p>
            <a:r>
              <a:rPr lang="en-US" dirty="0"/>
              <a:t>HCDD provides POP related help, POP forms and all POP related updates through their website </a:t>
            </a:r>
            <a:r>
              <a:rPr lang="en-US" b="1" dirty="0">
                <a:solidFill>
                  <a:srgbClr val="009FDA"/>
                </a:solidFill>
              </a:rPr>
              <a:t>http://</a:t>
            </a:r>
            <a:r>
              <a:rPr lang="en-US" b="1" dirty="0" err="1">
                <a:solidFill>
                  <a:srgbClr val="009FDA"/>
                </a:solidFill>
              </a:rPr>
              <a:t>houstontx.gov</a:t>
            </a:r>
            <a:r>
              <a:rPr lang="en-US" b="1" dirty="0">
                <a:solidFill>
                  <a:srgbClr val="009FDA"/>
                </a:solidFill>
              </a:rPr>
              <a:t>/obo/</a:t>
            </a:r>
            <a:r>
              <a:rPr lang="en-US" b="1" dirty="0" err="1">
                <a:solidFill>
                  <a:srgbClr val="009FDA"/>
                </a:solidFill>
              </a:rPr>
              <a:t>popforms.html</a:t>
            </a:r>
            <a:endParaRPr lang="en-US" b="1" dirty="0">
              <a:solidFill>
                <a:srgbClr val="009F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21517-0CFA-9B44-AC5A-C4433939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&amp; Questions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8B4B84-8ED5-374E-93BE-D31C0BD78B92}"/>
              </a:ext>
            </a:extLst>
          </p:cNvPr>
          <p:cNvGrpSpPr/>
          <p:nvPr/>
        </p:nvGrpSpPr>
        <p:grpSpPr>
          <a:xfrm>
            <a:off x="2285999" y="1821702"/>
            <a:ext cx="4801289" cy="1664447"/>
            <a:chOff x="1752600" y="1657350"/>
            <a:chExt cx="5715001" cy="1981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166C14-E502-4246-9F0F-7129DC74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1657350"/>
              <a:ext cx="1981200" cy="19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44F707-4A55-144A-B372-F8A706833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9601" y="1711569"/>
              <a:ext cx="3048000" cy="1857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7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1733A9-C251-D546-9329-2C86EA3C0E66}"/>
              </a:ext>
            </a:extLst>
          </p:cNvPr>
          <p:cNvSpPr/>
          <p:nvPr/>
        </p:nvSpPr>
        <p:spPr>
          <a:xfrm>
            <a:off x="8001000" y="462915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8F39-1EB6-6F4B-A9D2-17757635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DR-17 Multifamily Update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E7F1F-43AE-D74E-B884-9D966EF23221}"/>
              </a:ext>
            </a:extLst>
          </p:cNvPr>
          <p:cNvSpPr/>
          <p:nvPr/>
        </p:nvSpPr>
        <p:spPr>
          <a:xfrm>
            <a:off x="457200" y="1123950"/>
            <a:ext cx="6934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Total Harvey Multifamily Program funds available is $450M 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$16M reserved for program delivery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$434M remaining for program costs 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$421M committed for 37 projects 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17 under construction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 pending start 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19 to be submitted to City Council  </a:t>
            </a:r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Unallocated total of $12M, but may increase to $28M</a:t>
            </a:r>
          </a:p>
        </p:txBody>
      </p:sp>
    </p:spTree>
    <p:extLst>
      <p:ext uri="{BB962C8B-B14F-4D97-AF65-F5344CB8AC3E}">
        <p14:creationId xmlns:p14="http://schemas.microsoft.com/office/powerpoint/2010/main" val="325305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8F39-1EB6-6F4B-A9D2-17757635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Procedures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D546B-CD45-9049-94C0-51AE6D293F9A}"/>
              </a:ext>
            </a:extLst>
          </p:cNvPr>
          <p:cNvSpPr/>
          <p:nvPr/>
        </p:nvSpPr>
        <p:spPr>
          <a:xfrm>
            <a:off x="457200" y="971550"/>
            <a:ext cx="85344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F">
                    <a:lumMod val="65000"/>
                    <a:lumOff val="35000"/>
                  </a:srgbClr>
                </a:solidFill>
                <a:latin typeface="Arial"/>
              </a:rPr>
              <a:t>All communication must be sent in writing to </a:t>
            </a:r>
            <a:r>
              <a:rPr lang="en-US" sz="2400" b="1" dirty="0" err="1">
                <a:solidFill>
                  <a:srgbClr val="009FDA"/>
                </a:solidFill>
                <a:latin typeface="Arial"/>
              </a:rPr>
              <a:t>Tywana.Rhone@houstontx.gov</a:t>
            </a:r>
            <a:endParaRPr lang="en-US" sz="2400" b="1" dirty="0">
              <a:solidFill>
                <a:srgbClr val="009FDA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F2F2F">
                    <a:lumMod val="65000"/>
                    <a:lumOff val="35000"/>
                  </a:srgbClr>
                </a:solidFill>
                <a:latin typeface="Arial"/>
              </a:rPr>
              <a:t>No direct contact with program area</a:t>
            </a:r>
            <a:endParaRPr lang="en-US" sz="2400" dirty="0">
              <a:solidFill>
                <a:srgbClr val="2F2F2F">
                  <a:lumMod val="65000"/>
                  <a:lumOff val="35000"/>
                </a:srgbClr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F">
                    <a:lumMod val="65000"/>
                    <a:lumOff val="35000"/>
                  </a:srgbClr>
                </a:solidFill>
                <a:latin typeface="Arial"/>
              </a:rPr>
              <a:t>Questions must be submitted by </a:t>
            </a:r>
            <a:r>
              <a:rPr lang="en-US" sz="2400" dirty="0">
                <a:solidFill>
                  <a:srgbClr val="009FDA"/>
                </a:solidFill>
                <a:latin typeface="Arial"/>
              </a:rPr>
              <a:t>June 18, 2021, at 3:00pm  </a:t>
            </a:r>
          </a:p>
          <a:p>
            <a:pPr marL="342900" lvl="0" indent="-342900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F">
                    <a:lumMod val="65000"/>
                    <a:lumOff val="35000"/>
                  </a:srgbClr>
                </a:solidFill>
                <a:latin typeface="Arial"/>
              </a:rPr>
              <a:t>Final responses will be issued by </a:t>
            </a:r>
            <a:r>
              <a:rPr lang="en-US" sz="2400" dirty="0">
                <a:solidFill>
                  <a:srgbClr val="009FDA"/>
                </a:solidFill>
                <a:latin typeface="Arial"/>
              </a:rPr>
              <a:t>June 25, 2021</a:t>
            </a:r>
          </a:p>
          <a:p>
            <a:pPr marL="342900" lvl="0" indent="-342900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F">
                    <a:lumMod val="65000"/>
                    <a:lumOff val="35000"/>
                  </a:srgbClr>
                </a:solidFill>
                <a:latin typeface="Arial"/>
              </a:rPr>
              <a:t>Application Due Date – </a:t>
            </a:r>
            <a:r>
              <a:rPr lang="en-US" sz="2400" dirty="0">
                <a:solidFill>
                  <a:srgbClr val="009EDC"/>
                </a:solidFill>
                <a:latin typeface="Arial"/>
              </a:rPr>
              <a:t>Friday,</a:t>
            </a:r>
            <a:r>
              <a:rPr lang="en-US" sz="2400" dirty="0">
                <a:solidFill>
                  <a:srgbClr val="2F2F2F">
                    <a:lumMod val="65000"/>
                    <a:lumOff val="35000"/>
                  </a:srgbClr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9FDA"/>
                </a:solidFill>
                <a:latin typeface="Arial"/>
              </a:rPr>
              <a:t>July 2, 2021, at 3:00pm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with</a:t>
            </a:r>
            <a:r>
              <a:rPr lang="en-US" sz="2400" dirty="0">
                <a:solidFill>
                  <a:srgbClr val="009FDA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2F2F2F">
                    <a:lumMod val="65000"/>
                    <a:lumOff val="35000"/>
                  </a:srgbClr>
                </a:solidFill>
                <a:latin typeface="Arial"/>
              </a:rPr>
              <a:t>all checklist items must be included</a:t>
            </a:r>
          </a:p>
          <a:p>
            <a:pPr marL="342900" lvl="0" indent="-342900">
              <a:spcBef>
                <a:spcPct val="20000"/>
              </a:spcBef>
              <a:buClr>
                <a:srgbClr val="A0C65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F">
                    <a:lumMod val="65000"/>
                    <a:lumOff val="35000"/>
                  </a:srgbClr>
                </a:solidFill>
                <a:latin typeface="Arial"/>
              </a:rPr>
              <a:t>5 business days to cure any deficiencies</a:t>
            </a:r>
          </a:p>
        </p:txBody>
      </p:sp>
    </p:spTree>
    <p:extLst>
      <p:ext uri="{BB962C8B-B14F-4D97-AF65-F5344CB8AC3E}">
        <p14:creationId xmlns:p14="http://schemas.microsoft.com/office/powerpoint/2010/main" val="328933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681-2543-EF45-B7DB-FEB7168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Estimated Timeline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84F3A72-CD57-0B4C-A6AB-1FC997127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350075"/>
              </p:ext>
            </p:extLst>
          </p:nvPr>
        </p:nvGraphicFramePr>
        <p:xfrm>
          <a:off x="609600" y="1276350"/>
          <a:ext cx="7924800" cy="2996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74986443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753569272"/>
                    </a:ext>
                  </a:extLst>
                </a:gridCol>
              </a:tblGrid>
              <a:tr h="36913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Applications Due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2, 2021</a:t>
                      </a: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58861"/>
                  </a:ext>
                </a:extLst>
              </a:tr>
              <a:tr h="525409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Review Completed and Amendments Due 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2021</a:t>
                      </a:r>
                      <a:endParaRPr lang="en-US" sz="14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05614"/>
                  </a:ext>
                </a:extLst>
              </a:tr>
              <a:tr h="525409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Award Announcement</a:t>
                      </a: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August 20, 2021</a:t>
                      </a: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125573"/>
                  </a:ext>
                </a:extLst>
              </a:tr>
              <a:tr h="525409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HCDD Underwriting and Project Review Committee 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Days</a:t>
                      </a:r>
                      <a:endParaRPr lang="en-US" sz="14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513014"/>
                  </a:ext>
                </a:extLst>
              </a:tr>
              <a:tr h="525409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Committee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Tuesday of each month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76228"/>
                  </a:ext>
                </a:extLst>
              </a:tr>
              <a:tr h="5254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Preparation and City Council                 Approval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 after Housing Subcommittee Approval</a:t>
                      </a:r>
                      <a:endParaRPr lang="en-US" sz="14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76" marR="7576" marT="7576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06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3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F2DA-EE3C-B14E-BC3E-15458A0D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to be Referenced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59B62-2AFF-FB4A-A21C-E824F4C9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382000" cy="3295943"/>
          </a:xfrm>
        </p:spPr>
        <p:txBody>
          <a:bodyPr>
            <a:normAutofit fontScale="92500"/>
          </a:bodyPr>
          <a:lstStyle/>
          <a:p>
            <a:r>
              <a:rPr lang="en-US" dirty="0"/>
              <a:t>DR-17 Harvey Multifamily Program Guidelines</a:t>
            </a:r>
          </a:p>
          <a:p>
            <a:pPr lvl="1"/>
            <a:r>
              <a:rPr lang="en-US" dirty="0">
                <a:hlinkClick r:id="rId2"/>
              </a:rPr>
              <a:t>Guidelines</a:t>
            </a:r>
            <a:endParaRPr lang="en-US" dirty="0"/>
          </a:p>
          <a:p>
            <a:r>
              <a:rPr lang="en-US" dirty="0"/>
              <a:t>Round 2 Letter of Clarification  </a:t>
            </a:r>
          </a:p>
          <a:p>
            <a:pPr lvl="1"/>
            <a:r>
              <a:rPr lang="en-US" dirty="0">
                <a:hlinkClick r:id="rId3"/>
              </a:rPr>
              <a:t>Letter</a:t>
            </a:r>
            <a:endParaRPr lang="en-US" dirty="0"/>
          </a:p>
          <a:p>
            <a:r>
              <a:rPr lang="en-US" dirty="0"/>
              <a:t>Round 2 Pre-proposal Conference </a:t>
            </a:r>
          </a:p>
          <a:p>
            <a:pPr lvl="1"/>
            <a:r>
              <a:rPr lang="en-US" dirty="0">
                <a:hlinkClick r:id="rId4"/>
              </a:rPr>
              <a:t>Pre-Proposal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7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4379-DC5C-1F41-A315-68193422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610600" cy="857250"/>
          </a:xfrm>
        </p:spPr>
        <p:txBody>
          <a:bodyPr/>
          <a:lstStyle/>
          <a:p>
            <a:r>
              <a:rPr lang="en-US" dirty="0"/>
              <a:t>Multifamily Program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10D0-67EA-2741-9E1D-52A8B790D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DR-17 Program Priorities</a:t>
            </a:r>
          </a:p>
          <a:p>
            <a:r>
              <a:rPr lang="en-US" dirty="0"/>
              <a:t>Eligible Activities </a:t>
            </a:r>
          </a:p>
          <a:p>
            <a:r>
              <a:rPr lang="en-US" dirty="0"/>
              <a:t>Loan Terms </a:t>
            </a:r>
          </a:p>
          <a:p>
            <a:r>
              <a:rPr lang="en-US" dirty="0"/>
              <a:t>Rent Restrictions </a:t>
            </a:r>
          </a:p>
          <a:p>
            <a:r>
              <a:rPr lang="en-US" dirty="0"/>
              <a:t>Equitable Distribution Policy</a:t>
            </a:r>
          </a:p>
          <a:p>
            <a:r>
              <a:rPr lang="en-US" dirty="0"/>
              <a:t>Development Standards and Accessibility</a:t>
            </a:r>
          </a:p>
          <a:p>
            <a:r>
              <a:rPr lang="en-US" dirty="0"/>
              <a:t>Resilience and Green Building</a:t>
            </a:r>
          </a:p>
          <a:p>
            <a:r>
              <a:rPr lang="en-US" dirty="0"/>
              <a:t>Scoring Criteria </a:t>
            </a:r>
          </a:p>
        </p:txBody>
      </p:sp>
    </p:spTree>
    <p:extLst>
      <p:ext uri="{BB962C8B-B14F-4D97-AF65-F5344CB8AC3E}">
        <p14:creationId xmlns:p14="http://schemas.microsoft.com/office/powerpoint/2010/main" val="6893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51A67-977C-457D-B8CF-8D951831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 Program Updates for Round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E8B96-30CE-407D-9EAB-44508F68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en-US" dirty="0">
                <a:solidFill>
                  <a:srgbClr val="009EDC"/>
                </a:solidFill>
                <a:cs typeface="Arial"/>
              </a:rPr>
              <a:t>Threshold Revisions </a:t>
            </a:r>
          </a:p>
          <a:p>
            <a:pPr lvl="1"/>
            <a:r>
              <a:rPr lang="en-US" dirty="0">
                <a:cs typeface="Arial"/>
              </a:rPr>
              <a:t>One application per developer </a:t>
            </a:r>
          </a:p>
          <a:p>
            <a:pPr lvl="1"/>
            <a:r>
              <a:rPr lang="en-US" dirty="0">
                <a:cs typeface="Arial"/>
              </a:rPr>
              <a:t>Maximum $15 million award</a:t>
            </a:r>
            <a:endParaRPr lang="en-US" dirty="0"/>
          </a:p>
          <a:p>
            <a:pPr lvl="1"/>
            <a:r>
              <a:rPr lang="en-US" dirty="0">
                <a:cs typeface="Arial"/>
              </a:rPr>
              <a:t>Applicants must demonstrate a readiness to close by December 31, 2021</a:t>
            </a:r>
          </a:p>
          <a:p>
            <a:pPr lvl="1"/>
            <a:r>
              <a:rPr lang="en-US" dirty="0">
                <a:cs typeface="Arial"/>
              </a:rPr>
              <a:t>Application fee of $1,500 is non-refundable</a:t>
            </a:r>
          </a:p>
          <a:p>
            <a:pPr lvl="1"/>
            <a:r>
              <a:rPr lang="en-US" dirty="0">
                <a:cs typeface="Arial"/>
              </a:rPr>
              <a:t>Electronic submissions only by zip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2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F979-48DC-4C61-BC7C-60D97B4C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Protection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5F37-F93A-4D83-BA5D-F4AD5149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9EDC"/>
                </a:solidFill>
              </a:rPr>
              <a:t>Apprenticeship and Section 3 Training </a:t>
            </a:r>
          </a:p>
          <a:p>
            <a:pPr lvl="1"/>
            <a:r>
              <a:rPr lang="en-US" dirty="0"/>
              <a:t>A minimum of 20% of all labor hours must be performed by individuals enrolled in apprenticeship or craft training programs</a:t>
            </a:r>
          </a:p>
          <a:p>
            <a:pPr lvl="1"/>
            <a:r>
              <a:rPr lang="en-US" dirty="0"/>
              <a:t>20% of all project hours must be performed by Section 3 residents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58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5"/>
  <p:tag name="PRRESPONSE5" val="0"/>
  <p:tag name="PRRESPONSE9" val="0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False"/>
  <p:tag name="FIBDISPLAYKEYWORDS" val="True"/>
  <p:tag name="PRRESPONSE6" val="0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3"/>
  <p:tag name="PRRESPONSE8" val="0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0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1"/>
  <p:tag name="SAVECSVWITHSESSION" val="True"/>
  <p:tag name="BACKUPMAINTENANCE" val="7"/>
  <p:tag name="BUBBLEVALUEFORMAT" val="0.0"/>
  <p:tag name="CHARTCOLORS" val="1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0"/>
  <p:tag name="CHARTLABELS" val="1"/>
  <p:tag name="RACEANIMATIONSPEED" val="3"/>
  <p:tag name="NUMRESPONSES" val="1"/>
  <p:tag name="CUSTOMCELLBACKCOLOR4" val="-8355712"/>
  <p:tag name="PRRESPONSE7" val="0"/>
  <p:tag name="FIBINCLUDEOTHER" val="True"/>
  <p:tag name="DELIMITERS" val="3.1"/>
  <p:tag name="LUIDIAENABLED" val="False"/>
  <p:tag name="EXPANDSHOWBAR" val="True"/>
  <p:tag name="TASKPANEKEY" val="d2eeb6d1-4dd4-4b96-8fd9-16b3658ebb18"/>
  <p:tag name="TPFULLVERSION" val="4.3.2.1178"/>
</p:tagLst>
</file>

<file path=ppt/theme/theme1.xml><?xml version="1.0" encoding="utf-8"?>
<a:theme xmlns:a="http://schemas.openxmlformats.org/drawingml/2006/main" name="Cover-HCD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EE468601-C6C2-BB4D-B11B-68EE4B324DDE}"/>
    </a:ext>
  </a:extLst>
</a:theme>
</file>

<file path=ppt/theme/theme2.xml><?xml version="1.0" encoding="utf-8"?>
<a:theme xmlns:a="http://schemas.openxmlformats.org/drawingml/2006/main" name="Standard-Slide-HCD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2717092F-3486-4342-9134-0148495FB93D}"/>
    </a:ext>
  </a:extLst>
</a:theme>
</file>

<file path=ppt/theme/theme3.xml><?xml version="1.0" encoding="utf-8"?>
<a:theme xmlns:a="http://schemas.openxmlformats.org/drawingml/2006/main" name="Divider-HCD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F5463391-8BDF-BE41-A652-065DE9E94EC9}"/>
    </a:ext>
  </a:extLst>
</a:theme>
</file>

<file path=ppt/theme/theme4.xml><?xml version="1.0" encoding="utf-8"?>
<a:theme xmlns:a="http://schemas.openxmlformats.org/drawingml/2006/main" name="Closing HCDD">
  <a:themeElements>
    <a:clrScheme name="HCDD 2">
      <a:dk1>
        <a:srgbClr val="2F2F2F"/>
      </a:dk1>
      <a:lt1>
        <a:srgbClr val="FFFFFF"/>
      </a:lt1>
      <a:dk2>
        <a:srgbClr val="005A8B"/>
      </a:dk2>
      <a:lt2>
        <a:srgbClr val="FFFFFF"/>
      </a:lt2>
      <a:accent1>
        <a:srgbClr val="009FDA"/>
      </a:accent1>
      <a:accent2>
        <a:srgbClr val="69BE28"/>
      </a:accent2>
      <a:accent3>
        <a:srgbClr val="D52B1E"/>
      </a:accent3>
      <a:accent4>
        <a:srgbClr val="EE8D09"/>
      </a:accent4>
      <a:accent5>
        <a:srgbClr val="8F23B3"/>
      </a:accent5>
      <a:accent6>
        <a:srgbClr val="A5D867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D-Blue-Wide-Template" id="{561D8FC1-9132-7647-9D10-B8FE8ECADEBB}" vid="{2E8523C2-7B3B-AA4F-A9A2-C1281012FDB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Standard-Slide-HCD</Template>
  <TotalTime>4442</TotalTime>
  <Words>1183</Words>
  <Application>Microsoft Office PowerPoint</Application>
  <PresentationFormat>On-screen Show (16:9)</PresentationFormat>
  <Paragraphs>135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Times New Roman</vt:lpstr>
      <vt:lpstr>Cover-HCDD</vt:lpstr>
      <vt:lpstr>Standard-Slide-HCDD</vt:lpstr>
      <vt:lpstr>Divider-HCDD</vt:lpstr>
      <vt:lpstr>Closing HCDD</vt:lpstr>
      <vt:lpstr>Multifamily NOFA Round 3 Pre-Proposal Session</vt:lpstr>
      <vt:lpstr>Agenda</vt:lpstr>
      <vt:lpstr>DR-17 Multifamily Update </vt:lpstr>
      <vt:lpstr>Procurement Procedures</vt:lpstr>
      <vt:lpstr>2021 Estimated Timeline</vt:lpstr>
      <vt:lpstr>Materials to be Referenced</vt:lpstr>
      <vt:lpstr>Multifamily Program Requirements</vt:lpstr>
      <vt:lpstr> Program Updates for Round 3</vt:lpstr>
      <vt:lpstr>Workforce Protection Measures</vt:lpstr>
      <vt:lpstr>Debarment</vt:lpstr>
      <vt:lpstr>PowerPoint Presentation</vt:lpstr>
      <vt:lpstr>Compliance Requirements</vt:lpstr>
      <vt:lpstr>PowerPoint Presentation</vt:lpstr>
      <vt:lpstr>MWSBE Compliance Requirements</vt:lpstr>
      <vt:lpstr>PowerPoint Presentation</vt:lpstr>
      <vt:lpstr>Section 3 Compliance Requirements</vt:lpstr>
      <vt:lpstr>Section 3 Business &amp; Worker Eligibility Criteria:</vt:lpstr>
      <vt:lpstr>Section 3 Certification Process</vt:lpstr>
      <vt:lpstr>Section 3 Workforce Provisions</vt:lpstr>
      <vt:lpstr>PowerPoint Presentation</vt:lpstr>
      <vt:lpstr>Covered Contracts</vt:lpstr>
      <vt:lpstr>Covered Employees</vt:lpstr>
      <vt:lpstr>Pay Option</vt:lpstr>
      <vt:lpstr>Play Option</vt:lpstr>
      <vt:lpstr>Pay or Play Workforce Provisions</vt:lpstr>
      <vt:lpstr>POP Additional Information</vt:lpstr>
      <vt:lpstr>Comments &amp;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sample one</dc:title>
  <dc:creator>Salazar, Ana - HCD</dc:creator>
  <cp:lastModifiedBy>Miles, Gerard - HCD</cp:lastModifiedBy>
  <cp:revision>99</cp:revision>
  <cp:lastPrinted>2017-05-23T20:34:22Z</cp:lastPrinted>
  <dcterms:created xsi:type="dcterms:W3CDTF">2019-06-12T14:20:47Z</dcterms:created>
  <dcterms:modified xsi:type="dcterms:W3CDTF">2021-06-10T19:12:36Z</dcterms:modified>
</cp:coreProperties>
</file>